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74" r:id="rId2"/>
    <p:sldId id="470" r:id="rId3"/>
    <p:sldId id="488" r:id="rId4"/>
    <p:sldId id="434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58" r:id="rId14"/>
    <p:sldId id="459" r:id="rId15"/>
    <p:sldId id="444" r:id="rId16"/>
    <p:sldId id="338" r:id="rId17"/>
    <p:sldId id="429" r:id="rId18"/>
    <p:sldId id="482" r:id="rId19"/>
    <p:sldId id="370" r:id="rId20"/>
    <p:sldId id="486" r:id="rId21"/>
    <p:sldId id="487" r:id="rId22"/>
    <p:sldId id="483" r:id="rId23"/>
    <p:sldId id="484" r:id="rId24"/>
    <p:sldId id="464" r:id="rId25"/>
    <p:sldId id="471" r:id="rId26"/>
    <p:sldId id="472" r:id="rId27"/>
    <p:sldId id="426" r:id="rId28"/>
    <p:sldId id="382" r:id="rId29"/>
    <p:sldId id="467" r:id="rId30"/>
    <p:sldId id="430" r:id="rId31"/>
    <p:sldId id="431" r:id="rId32"/>
    <p:sldId id="43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5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354" r:id="rId54"/>
    <p:sldId id="433" r:id="rId55"/>
    <p:sldId id="304" r:id="rId56"/>
  </p:sldIdLst>
  <p:sldSz cx="12192000" cy="6858000"/>
  <p:notesSz cx="7010400" cy="92964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Rosas" initials="RR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3300"/>
    <a:srgbClr val="FFFF66"/>
    <a:srgbClr val="33CC33"/>
    <a:srgbClr val="1153A5"/>
    <a:srgbClr val="006699"/>
    <a:srgbClr val="CC0066"/>
    <a:srgbClr val="FF5050"/>
    <a:srgbClr val="B3B4B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2621" autoAdjust="0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Presentaci&#243;n%20IP%20Encuentro%20de%20Calidad%202018\da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Presentaci&#243;n%20IP%20Encuentro%20de%20Calidad%202018\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Presentaci&#243;n%20IP%20Encuentro%20de%20Calidad%202018\insumos\Libro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os\Laboral\Unidad%20de%20Registro\Base_Registro_Julio_2018_reducid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Hoja1!$L$24:$L$31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Hoja1!$M$24:$M$31</c:f>
              <c:numCache>
                <c:formatCode>#,##0</c:formatCode>
                <c:ptCount val="8"/>
                <c:pt idx="0">
                  <c:v>138968</c:v>
                </c:pt>
                <c:pt idx="1">
                  <c:v>241903</c:v>
                </c:pt>
                <c:pt idx="2">
                  <c:v>310570</c:v>
                </c:pt>
                <c:pt idx="3">
                  <c:v>362328</c:v>
                </c:pt>
                <c:pt idx="4">
                  <c:v>409932</c:v>
                </c:pt>
                <c:pt idx="5">
                  <c:v>460042</c:v>
                </c:pt>
                <c:pt idx="6">
                  <c:v>506105</c:v>
                </c:pt>
                <c:pt idx="7">
                  <c:v>567390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011168"/>
        <c:axId val="178012288"/>
      </c:lineChart>
      <c:catAx>
        <c:axId val="17801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178012288"/>
        <c:crosses val="autoZero"/>
        <c:auto val="1"/>
        <c:lblAlgn val="ctr"/>
        <c:lblOffset val="100"/>
        <c:noMultiLvlLbl val="0"/>
      </c:catAx>
      <c:valAx>
        <c:axId val="1780122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1780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RNPPI!$C$4</c:f>
              <c:strCache>
                <c:ptCount val="1"/>
                <c:pt idx="0">
                  <c:v>N° Inscripciones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RNPPI!$B$5:$B$21</c:f>
              <c:strCache>
                <c:ptCount val="17"/>
                <c:pt idx="0">
                  <c:v>Bioquímicos</c:v>
                </c:pt>
                <c:pt idx="1">
                  <c:v>Enfermera/Matrona</c:v>
                </c:pt>
                <c:pt idx="2">
                  <c:v>Terapeutas Ocupacionales</c:v>
                </c:pt>
                <c:pt idx="3">
                  <c:v>Otras profesiones auxiliares</c:v>
                </c:pt>
                <c:pt idx="4">
                  <c:v>Farmacéuticos y Químico Farmacéuticos</c:v>
                </c:pt>
                <c:pt idx="5">
                  <c:v>Fonoaudiólogos</c:v>
                </c:pt>
                <c:pt idx="6">
                  <c:v>Matrones</c:v>
                </c:pt>
                <c:pt idx="7">
                  <c:v>Tecnólogos Médicos</c:v>
                </c:pt>
                <c:pt idx="8">
                  <c:v>Nutricionistas</c:v>
                </c:pt>
                <c:pt idx="9">
                  <c:v>Cirujanos Dentistas</c:v>
                </c:pt>
                <c:pt idx="10">
                  <c:v>Kinesiólogos</c:v>
                </c:pt>
                <c:pt idx="11">
                  <c:v>Técnicos de Nivel Medio en Salud</c:v>
                </c:pt>
                <c:pt idx="12">
                  <c:v>Médicos Cirujanos</c:v>
                </c:pt>
                <c:pt idx="13">
                  <c:v>Enfermeros</c:v>
                </c:pt>
                <c:pt idx="14">
                  <c:v>Auxiliares en Salud</c:v>
                </c:pt>
                <c:pt idx="15">
                  <c:v>Psicólogos</c:v>
                </c:pt>
                <c:pt idx="16">
                  <c:v>Técnicos de Nivel Superior en Salud</c:v>
                </c:pt>
              </c:strCache>
            </c:strRef>
          </c:cat>
          <c:val>
            <c:numRef>
              <c:f>RNPPI!$C$5:$C$21</c:f>
              <c:numCache>
                <c:formatCode>#,##0</c:formatCode>
                <c:ptCount val="17"/>
                <c:pt idx="0">
                  <c:v>2972</c:v>
                </c:pt>
                <c:pt idx="1">
                  <c:v>3171</c:v>
                </c:pt>
                <c:pt idx="2">
                  <c:v>6296</c:v>
                </c:pt>
                <c:pt idx="3">
                  <c:v>9875</c:v>
                </c:pt>
                <c:pt idx="4">
                  <c:v>9794</c:v>
                </c:pt>
                <c:pt idx="5">
                  <c:v>12449</c:v>
                </c:pt>
                <c:pt idx="6">
                  <c:v>13481</c:v>
                </c:pt>
                <c:pt idx="7">
                  <c:v>14598</c:v>
                </c:pt>
                <c:pt idx="8">
                  <c:v>15876</c:v>
                </c:pt>
                <c:pt idx="9">
                  <c:v>23043</c:v>
                </c:pt>
                <c:pt idx="10">
                  <c:v>28520</c:v>
                </c:pt>
                <c:pt idx="11">
                  <c:v>30442</c:v>
                </c:pt>
                <c:pt idx="12">
                  <c:v>48244</c:v>
                </c:pt>
                <c:pt idx="13">
                  <c:v>52900</c:v>
                </c:pt>
                <c:pt idx="14">
                  <c:v>53187</c:v>
                </c:pt>
                <c:pt idx="15">
                  <c:v>57393</c:v>
                </c:pt>
                <c:pt idx="16">
                  <c:v>185149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78015648"/>
        <c:axId val="178016208"/>
      </c:barChart>
      <c:catAx>
        <c:axId val="1780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178016208"/>
        <c:crosses val="autoZero"/>
        <c:auto val="1"/>
        <c:lblAlgn val="ctr"/>
        <c:lblOffset val="100"/>
        <c:noMultiLvlLbl val="0"/>
      </c:catAx>
      <c:valAx>
        <c:axId val="1780162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1780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RNPPI!$C$4</c:f>
              <c:strCache>
                <c:ptCount val="1"/>
                <c:pt idx="0">
                  <c:v>N° Inscripciones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RNPPI!$B$5:$B$21</c:f>
              <c:strCache>
                <c:ptCount val="17"/>
                <c:pt idx="0">
                  <c:v>Bioquímicos</c:v>
                </c:pt>
                <c:pt idx="1">
                  <c:v>Enfermera/Matrona</c:v>
                </c:pt>
                <c:pt idx="2">
                  <c:v>Terapeutas Ocupacionales</c:v>
                </c:pt>
                <c:pt idx="3">
                  <c:v>Otras profesiones auxiliares</c:v>
                </c:pt>
                <c:pt idx="4">
                  <c:v>Farmacéuticos y Químico Farmacéuticos</c:v>
                </c:pt>
                <c:pt idx="5">
                  <c:v>Fonoaudiólogos</c:v>
                </c:pt>
                <c:pt idx="6">
                  <c:v>Matrones</c:v>
                </c:pt>
                <c:pt idx="7">
                  <c:v>Tecnólogos Médicos</c:v>
                </c:pt>
                <c:pt idx="8">
                  <c:v>Nutricionistas</c:v>
                </c:pt>
                <c:pt idx="9">
                  <c:v>Cirujanos Dentistas</c:v>
                </c:pt>
                <c:pt idx="10">
                  <c:v>Kinesiólogos</c:v>
                </c:pt>
                <c:pt idx="11">
                  <c:v>Técnicos de Nivel Medio en Salud</c:v>
                </c:pt>
                <c:pt idx="12">
                  <c:v>Médicos Cirujanos</c:v>
                </c:pt>
                <c:pt idx="13">
                  <c:v>Enfermeros</c:v>
                </c:pt>
                <c:pt idx="14">
                  <c:v>Auxiliares en Salud</c:v>
                </c:pt>
                <c:pt idx="15">
                  <c:v>Psicólogos</c:v>
                </c:pt>
                <c:pt idx="16">
                  <c:v>Técnicos de Nivel Superior en Salud</c:v>
                </c:pt>
              </c:strCache>
            </c:strRef>
          </c:cat>
          <c:val>
            <c:numRef>
              <c:f>RNPPI!$C$5:$C$21</c:f>
              <c:numCache>
                <c:formatCode>#,##0</c:formatCode>
                <c:ptCount val="17"/>
                <c:pt idx="0">
                  <c:v>2923</c:v>
                </c:pt>
                <c:pt idx="1">
                  <c:v>3164</c:v>
                </c:pt>
                <c:pt idx="2">
                  <c:v>6213</c:v>
                </c:pt>
                <c:pt idx="3">
                  <c:v>9435</c:v>
                </c:pt>
                <c:pt idx="4">
                  <c:v>9669</c:v>
                </c:pt>
                <c:pt idx="5">
                  <c:v>12270</c:v>
                </c:pt>
                <c:pt idx="6">
                  <c:v>13423</c:v>
                </c:pt>
                <c:pt idx="7">
                  <c:v>14505</c:v>
                </c:pt>
                <c:pt idx="8">
                  <c:v>15730</c:v>
                </c:pt>
                <c:pt idx="9">
                  <c:v>22899</c:v>
                </c:pt>
                <c:pt idx="10">
                  <c:v>28213</c:v>
                </c:pt>
                <c:pt idx="11">
                  <c:v>30217</c:v>
                </c:pt>
                <c:pt idx="12">
                  <c:v>47300</c:v>
                </c:pt>
                <c:pt idx="13">
                  <c:v>52476</c:v>
                </c:pt>
                <c:pt idx="14">
                  <c:v>52742</c:v>
                </c:pt>
                <c:pt idx="15">
                  <c:v>57001</c:v>
                </c:pt>
                <c:pt idx="16">
                  <c:v>179394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017888"/>
        <c:axId val="178018448"/>
      </c:barChart>
      <c:catAx>
        <c:axId val="17801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8018448"/>
        <c:crosses val="autoZero"/>
        <c:auto val="1"/>
        <c:lblAlgn val="ctr"/>
        <c:lblOffset val="100"/>
        <c:noMultiLvlLbl val="0"/>
      </c:catAx>
      <c:valAx>
        <c:axId val="17801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801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[Base_Registro_Julio_2018_reducido.xlsx]Hoja3!Tabla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Inscritos x sexo</a:t>
            </a:r>
          </a:p>
        </c:rich>
      </c:tx>
      <c:layout>
        <c:manualLayout>
          <c:xMode val="edge"/>
          <c:yMode val="edge"/>
          <c:x val="0.26796054673702463"/>
          <c:y val="6.1679733670335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Hoja3!$B$31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solidFill>
                <a:srgbClr val="00669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Hoja3!$A$32:$A$34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Hoja3!$B$32:$B$34</c:f>
              <c:numCache>
                <c:formatCode>#,##0</c:formatCode>
                <c:ptCount val="2"/>
                <c:pt idx="0">
                  <c:v>423460</c:v>
                </c:pt>
                <c:pt idx="1">
                  <c:v>134114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s-C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FE564-993F-495C-B956-ABC7910C128C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3597C9E-FDDE-46EF-9C5E-9A847298F6FE}">
      <dgm:prSet phldrT="[Texto]" custT="1"/>
      <dgm:spPr/>
      <dgm:t>
        <a:bodyPr/>
        <a:lstStyle/>
        <a:p>
          <a:r>
            <a:rPr lang="es-MX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Uno de cada diez ingresados sufre de alguna forma de daño evitable</a:t>
          </a: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88FAE-B2DA-4B8C-88B4-36ECEAA51452}" type="parTrans" cxnId="{ACB3E489-EC5D-4F9A-8364-2590C746211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225B17-D5F7-487B-8EC1-AF026C706B4B}" type="sibTrans" cxnId="{ACB3E489-EC5D-4F9A-8364-2590C746211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6E9CF0-CD20-470B-B6B8-30C442692172}">
      <dgm:prSet phldrT="[Texto]" custT="1"/>
      <dgm:spPr/>
      <dgm:t>
        <a:bodyPr/>
        <a:lstStyle/>
        <a:p>
          <a:r>
            <a:rPr lang="es-MX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evento adverso cada 27 a 34 ingresos hospitalarios</a:t>
          </a: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67C18-E140-44E1-AB91-89ACF3A89FB4}" type="parTrans" cxnId="{EE4FD537-4DD2-4C29-8958-969CBD3EE489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D9FCB-8B6E-4E74-AADC-6BDDAB0ACEB4}" type="sibTrans" cxnId="{EE4FD537-4DD2-4C29-8958-969CBD3EE489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BBFE2-F864-40B1-80E0-6B469A96FF6F}">
      <dgm:prSet phldrT="[Texto]" custT="1"/>
      <dgm:spPr/>
      <dgm:t>
        <a:bodyPr/>
        <a:lstStyle/>
        <a:p>
          <a:r>
            <a:rPr lang="es-MX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44.000 a 98.000 muertes son consecuencia de error medico</a:t>
          </a: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3DDC1-1203-4D6F-B7AB-8FF3CDB2D079}" type="parTrans" cxnId="{63E7BC1F-8657-4134-A127-F2F3409D6929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CA5C0-4378-497F-9124-FBF13E2880E9}" type="sibTrans" cxnId="{63E7BC1F-8657-4134-A127-F2F3409D6929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97BE6B-5609-43C2-A513-FAE672615CF7}" type="pres">
      <dgm:prSet presAssocID="{11BFE564-993F-495C-B956-ABC7910C12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4F65DC8-D44F-4CDF-AB6B-783B475994DE}" type="pres">
      <dgm:prSet presAssocID="{83597C9E-FDDE-46EF-9C5E-9A847298F6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7E89A9-8850-4A9D-ACDA-4EB1145B5741}" type="pres">
      <dgm:prSet presAssocID="{61225B17-D5F7-487B-8EC1-AF026C706B4B}" presName="sibTrans" presStyleCnt="0"/>
      <dgm:spPr/>
      <dgm:t>
        <a:bodyPr/>
        <a:lstStyle/>
        <a:p>
          <a:endParaRPr lang="es-MX"/>
        </a:p>
      </dgm:t>
    </dgm:pt>
    <dgm:pt modelId="{D63D4FB8-5B09-41DF-996E-35A41B0B2C53}" type="pres">
      <dgm:prSet presAssocID="{276E9CF0-CD20-470B-B6B8-30C4426921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3951CD-C126-4F96-8B2F-7B5D126295A8}" type="pres">
      <dgm:prSet presAssocID="{D56D9FCB-8B6E-4E74-AADC-6BDDAB0ACEB4}" presName="sibTrans" presStyleCnt="0"/>
      <dgm:spPr/>
      <dgm:t>
        <a:bodyPr/>
        <a:lstStyle/>
        <a:p>
          <a:endParaRPr lang="es-MX"/>
        </a:p>
      </dgm:t>
    </dgm:pt>
    <dgm:pt modelId="{098D2E7A-6A71-4E6C-96F2-6519D720E7D4}" type="pres">
      <dgm:prSet presAssocID="{5C5BBFE2-F864-40B1-80E0-6B469A96FF6F}" presName="node" presStyleLbl="node1" presStyleIdx="2" presStyleCnt="3" custLinFactNeighborX="-56535" custLinFactNeighborY="1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E7BC1F-8657-4134-A127-F2F3409D6929}" srcId="{11BFE564-993F-495C-B956-ABC7910C128C}" destId="{5C5BBFE2-F864-40B1-80E0-6B469A96FF6F}" srcOrd="2" destOrd="0" parTransId="{1A03DDC1-1203-4D6F-B7AB-8FF3CDB2D079}" sibTransId="{AE7CA5C0-4378-497F-9124-FBF13E2880E9}"/>
    <dgm:cxn modelId="{C972AED1-9B16-4321-BE2C-8670EF484645}" type="presOf" srcId="{11BFE564-993F-495C-B956-ABC7910C128C}" destId="{5C97BE6B-5609-43C2-A513-FAE672615CF7}" srcOrd="0" destOrd="0" presId="urn:microsoft.com/office/officeart/2005/8/layout/default"/>
    <dgm:cxn modelId="{ACB3E489-EC5D-4F9A-8364-2590C746211B}" srcId="{11BFE564-993F-495C-B956-ABC7910C128C}" destId="{83597C9E-FDDE-46EF-9C5E-9A847298F6FE}" srcOrd="0" destOrd="0" parTransId="{96188FAE-B2DA-4B8C-88B4-36ECEAA51452}" sibTransId="{61225B17-D5F7-487B-8EC1-AF026C706B4B}"/>
    <dgm:cxn modelId="{EE4FD537-4DD2-4C29-8958-969CBD3EE489}" srcId="{11BFE564-993F-495C-B956-ABC7910C128C}" destId="{276E9CF0-CD20-470B-B6B8-30C442692172}" srcOrd="1" destOrd="0" parTransId="{FFF67C18-E140-44E1-AB91-89ACF3A89FB4}" sibTransId="{D56D9FCB-8B6E-4E74-AADC-6BDDAB0ACEB4}"/>
    <dgm:cxn modelId="{25EC4069-AC97-4C12-98D4-B68A030DCF6F}" type="presOf" srcId="{5C5BBFE2-F864-40B1-80E0-6B469A96FF6F}" destId="{098D2E7A-6A71-4E6C-96F2-6519D720E7D4}" srcOrd="0" destOrd="0" presId="urn:microsoft.com/office/officeart/2005/8/layout/default"/>
    <dgm:cxn modelId="{1FC410CB-2A75-4E5D-A317-29E867814D42}" type="presOf" srcId="{83597C9E-FDDE-46EF-9C5E-9A847298F6FE}" destId="{84F65DC8-D44F-4CDF-AB6B-783B475994DE}" srcOrd="0" destOrd="0" presId="urn:microsoft.com/office/officeart/2005/8/layout/default"/>
    <dgm:cxn modelId="{62E56AC7-BA2C-4BD4-8BAC-E75AEAEFB1B1}" type="presOf" srcId="{276E9CF0-CD20-470B-B6B8-30C442692172}" destId="{D63D4FB8-5B09-41DF-996E-35A41B0B2C53}" srcOrd="0" destOrd="0" presId="urn:microsoft.com/office/officeart/2005/8/layout/default"/>
    <dgm:cxn modelId="{7E5FDC26-EC4E-4273-A78C-7A2B8E0C75EF}" type="presParOf" srcId="{5C97BE6B-5609-43C2-A513-FAE672615CF7}" destId="{84F65DC8-D44F-4CDF-AB6B-783B475994DE}" srcOrd="0" destOrd="0" presId="urn:microsoft.com/office/officeart/2005/8/layout/default"/>
    <dgm:cxn modelId="{479EB87A-EF0B-440B-9EA5-6FA379AF5C03}" type="presParOf" srcId="{5C97BE6B-5609-43C2-A513-FAE672615CF7}" destId="{4C7E89A9-8850-4A9D-ACDA-4EB1145B5741}" srcOrd="1" destOrd="0" presId="urn:microsoft.com/office/officeart/2005/8/layout/default"/>
    <dgm:cxn modelId="{76BF7124-8A2E-4385-BB8C-99589014A822}" type="presParOf" srcId="{5C97BE6B-5609-43C2-A513-FAE672615CF7}" destId="{D63D4FB8-5B09-41DF-996E-35A41B0B2C53}" srcOrd="2" destOrd="0" presId="urn:microsoft.com/office/officeart/2005/8/layout/default"/>
    <dgm:cxn modelId="{BAFE359F-C995-4D61-8E45-CE3EC67BF712}" type="presParOf" srcId="{5C97BE6B-5609-43C2-A513-FAE672615CF7}" destId="{FD3951CD-C126-4F96-8B2F-7B5D126295A8}" srcOrd="3" destOrd="0" presId="urn:microsoft.com/office/officeart/2005/8/layout/default"/>
    <dgm:cxn modelId="{7E0E67C7-5D17-4100-BE40-D460BB3A213B}" type="presParOf" srcId="{5C97BE6B-5609-43C2-A513-FAE672615CF7}" destId="{098D2E7A-6A71-4E6C-96F2-6519D720E7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DFCAD-1D1B-466A-9E28-9052D85DFC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FB7021-B2C1-472F-8D3F-21EFF8CC08F0}">
      <dgm:prSet phldrT="[Texto]" custT="1"/>
      <dgm:spPr/>
      <dgm:t>
        <a:bodyPr/>
        <a:lstStyle/>
        <a:p>
          <a:r>
            <a:rPr lang="es-C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Situación actual</a:t>
          </a:r>
        </a:p>
        <a:p>
          <a:r>
            <a:rPr lang="es-C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Ley Nº 19.966, la Garantía Explícita de Calidad </a:t>
          </a:r>
        </a:p>
        <a:p>
          <a:r>
            <a:rPr lang="es-C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Decreto GES 2013 y 2016 en su Artículo 14 establece:</a:t>
          </a:r>
        </a:p>
        <a:p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09D4A2-94CA-44C3-B4C5-A72A41E23CEC}" type="parTrans" cxnId="{963F8740-5BBE-4C2E-B8CD-00F8D64995C9}">
      <dgm:prSet/>
      <dgm:spPr/>
      <dgm:t>
        <a:bodyPr/>
        <a:lstStyle/>
        <a:p>
          <a:endParaRPr lang="es-CL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DA7B66-B324-4B09-B2DD-5F008C664BA2}" type="sibTrans" cxnId="{963F8740-5BBE-4C2E-B8CD-00F8D64995C9}">
      <dgm:prSet/>
      <dgm:spPr/>
      <dgm:t>
        <a:bodyPr/>
        <a:lstStyle/>
        <a:p>
          <a:endParaRPr lang="es-CL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73754C-B700-4691-AD1C-6CC2EE38B0EC}">
      <dgm:prSet phldrT="[Texto]" custT="1"/>
      <dgm:spPr/>
      <dgm:t>
        <a:bodyPr/>
        <a:lstStyle/>
        <a:p>
          <a:pPr algn="just"/>
          <a:r>
            <a:rPr lang="es-C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Sólo puede otorgar prestaciones GES un prestador individual registrado en la SiS.</a:t>
          </a:r>
        </a:p>
        <a:p>
          <a:pPr algn="just"/>
          <a:endParaRPr lang="es-CL" sz="16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/>
          <a:r>
            <a:rPr lang="es-C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Y, los prestadores institucionales de Atención Cerrada de Alta Complejidad, para otorgar prestaciones AUGE, deberán estar acreditados. </a:t>
          </a:r>
          <a:endParaRPr lang="es-CL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0110E77-F0D0-4232-8781-59408275C9FD}" type="parTrans" cxnId="{ADD1B79F-FB05-4C61-9FCD-0FEC7A3979AF}">
      <dgm:prSet/>
      <dgm:spPr/>
      <dgm:t>
        <a:bodyPr/>
        <a:lstStyle/>
        <a:p>
          <a:endParaRPr lang="es-CL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1A1A08-BB18-41A0-BC6E-FAB954977E4B}" type="sibTrans" cxnId="{ADD1B79F-FB05-4C61-9FCD-0FEC7A3979AF}">
      <dgm:prSet/>
      <dgm:spPr/>
      <dgm:t>
        <a:bodyPr/>
        <a:lstStyle/>
        <a:p>
          <a:endParaRPr lang="es-CL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84E703-2B2C-4DE1-894B-BA88010A033A}" type="pres">
      <dgm:prSet presAssocID="{264DFCAD-1D1B-466A-9E28-9052D85DFCED}" presName="CompostProcess" presStyleCnt="0">
        <dgm:presLayoutVars>
          <dgm:dir/>
          <dgm:resizeHandles val="exact"/>
        </dgm:presLayoutVars>
      </dgm:prSet>
      <dgm:spPr/>
    </dgm:pt>
    <dgm:pt modelId="{F0CCC7AC-9792-435D-AAE8-90FFC70E67A6}" type="pres">
      <dgm:prSet presAssocID="{264DFCAD-1D1B-466A-9E28-9052D85DFCED}" presName="arrow" presStyleLbl="bgShp" presStyleIdx="0" presStyleCnt="1" custLinFactNeighborX="2501"/>
      <dgm:spPr/>
    </dgm:pt>
    <dgm:pt modelId="{AB038654-0154-4F51-A802-3A44B81E93D1}" type="pres">
      <dgm:prSet presAssocID="{264DFCAD-1D1B-466A-9E28-9052D85DFCED}" presName="linearProcess" presStyleCnt="0"/>
      <dgm:spPr/>
    </dgm:pt>
    <dgm:pt modelId="{F2358468-4E53-4EB3-A05A-D1C571BA5736}" type="pres">
      <dgm:prSet presAssocID="{A0FB7021-B2C1-472F-8D3F-21EFF8CC08F0}" presName="textNode" presStyleLbl="node1" presStyleIdx="0" presStyleCnt="2" custScaleY="1111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097728-487E-4AAB-ADD6-58E6048B035B}" type="pres">
      <dgm:prSet presAssocID="{CBDA7B66-B324-4B09-B2DD-5F008C664BA2}" presName="sibTrans" presStyleCnt="0"/>
      <dgm:spPr/>
    </dgm:pt>
    <dgm:pt modelId="{4D25AAAC-9AB1-475B-9ECD-AD4F9FE61107}" type="pres">
      <dgm:prSet presAssocID="{7D73754C-B700-4691-AD1C-6CC2EE38B0EC}" presName="textNode" presStyleLbl="node1" presStyleIdx="1" presStyleCnt="2" custScaleY="108867" custLinFactNeighborX="6966" custLinFactNeighborY="1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FD01E8C-4DD1-4ACF-9A21-29DBF73A9A7D}" type="presOf" srcId="{A0FB7021-B2C1-472F-8D3F-21EFF8CC08F0}" destId="{F2358468-4E53-4EB3-A05A-D1C571BA5736}" srcOrd="0" destOrd="0" presId="urn:microsoft.com/office/officeart/2005/8/layout/hProcess9"/>
    <dgm:cxn modelId="{FCED8BB0-5700-4915-8D18-265223560173}" type="presOf" srcId="{7D73754C-B700-4691-AD1C-6CC2EE38B0EC}" destId="{4D25AAAC-9AB1-475B-9ECD-AD4F9FE61107}" srcOrd="0" destOrd="0" presId="urn:microsoft.com/office/officeart/2005/8/layout/hProcess9"/>
    <dgm:cxn modelId="{963F8740-5BBE-4C2E-B8CD-00F8D64995C9}" srcId="{264DFCAD-1D1B-466A-9E28-9052D85DFCED}" destId="{A0FB7021-B2C1-472F-8D3F-21EFF8CC08F0}" srcOrd="0" destOrd="0" parTransId="{1309D4A2-94CA-44C3-B4C5-A72A41E23CEC}" sibTransId="{CBDA7B66-B324-4B09-B2DD-5F008C664BA2}"/>
    <dgm:cxn modelId="{ADD1B79F-FB05-4C61-9FCD-0FEC7A3979AF}" srcId="{264DFCAD-1D1B-466A-9E28-9052D85DFCED}" destId="{7D73754C-B700-4691-AD1C-6CC2EE38B0EC}" srcOrd="1" destOrd="0" parTransId="{50110E77-F0D0-4232-8781-59408275C9FD}" sibTransId="{DD1A1A08-BB18-41A0-BC6E-FAB954977E4B}"/>
    <dgm:cxn modelId="{A57A60BA-862F-498B-B936-E5B85B18F148}" type="presOf" srcId="{264DFCAD-1D1B-466A-9E28-9052D85DFCED}" destId="{1384E703-2B2C-4DE1-894B-BA88010A033A}" srcOrd="0" destOrd="0" presId="urn:microsoft.com/office/officeart/2005/8/layout/hProcess9"/>
    <dgm:cxn modelId="{462C0A6C-9560-4129-89A5-FE6030289779}" type="presParOf" srcId="{1384E703-2B2C-4DE1-894B-BA88010A033A}" destId="{F0CCC7AC-9792-435D-AAE8-90FFC70E67A6}" srcOrd="0" destOrd="0" presId="urn:microsoft.com/office/officeart/2005/8/layout/hProcess9"/>
    <dgm:cxn modelId="{884AEB1D-58D0-4F9E-9CA5-8A581450536D}" type="presParOf" srcId="{1384E703-2B2C-4DE1-894B-BA88010A033A}" destId="{AB038654-0154-4F51-A802-3A44B81E93D1}" srcOrd="1" destOrd="0" presId="urn:microsoft.com/office/officeart/2005/8/layout/hProcess9"/>
    <dgm:cxn modelId="{74A00042-FC86-4FF5-9609-9B8EB10AE2BD}" type="presParOf" srcId="{AB038654-0154-4F51-A802-3A44B81E93D1}" destId="{F2358468-4E53-4EB3-A05A-D1C571BA5736}" srcOrd="0" destOrd="0" presId="urn:microsoft.com/office/officeart/2005/8/layout/hProcess9"/>
    <dgm:cxn modelId="{51145C0A-4DEC-4676-B74E-969E097CA4F5}" type="presParOf" srcId="{AB038654-0154-4F51-A802-3A44B81E93D1}" destId="{28097728-487E-4AAB-ADD6-58E6048B035B}" srcOrd="1" destOrd="0" presId="urn:microsoft.com/office/officeart/2005/8/layout/hProcess9"/>
    <dgm:cxn modelId="{109125DB-38B5-4661-B348-6D919137E7E6}" type="presParOf" srcId="{AB038654-0154-4F51-A802-3A44B81E93D1}" destId="{4D25AAAC-9AB1-475B-9ECD-AD4F9FE6110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ECB23-E4E9-447B-B2D0-5640E620D6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33F34D0-704D-440A-BEC3-7F720AA0709A}">
      <dgm:prSet phldrT="[Texto]"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Garantía de Calidad definida como de </a:t>
          </a:r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Seguridad del Paciente.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2242F1E-0701-4487-8A51-8947C733AFCD}" type="parTrans" cxnId="{AE1C0784-5BD0-4049-96F5-3BB2F2BA0B02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5B9368-FC8C-4815-ADCC-845E2475427F}" type="sibTrans" cxnId="{AE1C0784-5BD0-4049-96F5-3BB2F2BA0B02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D79093-8708-4BBF-8B41-A237703AB013}">
      <dgm:prSet phldrT="[Texto]"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 </a:t>
          </a:r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Evaluación externa </a:t>
          </a:r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por Entidades Acreditadoras, asignadas aleatoriamente, </a:t>
          </a:r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libre de conflictos de interés.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09FBBC-6BB1-493E-B658-E94916EF5513}" type="parTrans" cxnId="{F05A73CC-42BE-41B2-86C7-4DF8BC1472E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94A7C91-08CF-419B-B85F-A15D63B5F178}" type="sibTrans" cxnId="{F05A73CC-42BE-41B2-86C7-4DF8BC1472E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E07191-7A25-426D-A050-E7FF79B6DA86}">
      <dgm:prSet phldrT="[Texto]"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 la Intendencia de Prestadores de la Superintendencia de Salud, que </a:t>
          </a:r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administra y fiscaliza el Sistema de Acreditación.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E8F788-F4F5-4EB0-8701-14FF4156938A}" type="parTrans" cxnId="{FD8945C8-6AE9-4A43-B9F1-092E0687BAE4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4F8A29-7795-4D02-9792-0D2304369C67}" type="sibTrans" cxnId="{FD8945C8-6AE9-4A43-B9F1-092E0687BAE4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261950-80D7-4641-828D-DF941AA32E9F}">
      <dgm:prSet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Registro Nacional de Prestadores Individuales: </a:t>
          </a:r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Fe Pública de Habilitación Profesional.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10C748-4623-46D8-AA18-157CE1ECD930}" type="parTrans" cxnId="{06CF4286-70B9-4DC9-9AEC-B7546DD8A874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5B25BF-F266-4D1E-9F0D-7A044ADA3CA1}" type="sibTrans" cxnId="{06CF4286-70B9-4DC9-9AEC-B7546DD8A874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105F2C-B419-4A42-993D-EDE073A106C5}">
      <dgm:prSet phldrT="[Texto]"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Sistema que requiere re-evaluación periódicamente y </a:t>
          </a:r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obliga a la mejora continua de los prestadores.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C3A9E2-D270-4566-8014-5B55FBB532F1}" type="parTrans" cxnId="{CC574087-C0A8-41B9-A47F-BBC48CB67D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9319096-D60C-420E-B5B3-DFD2A13BFA68}" type="sibTrans" cxnId="{CC574087-C0A8-41B9-A47F-BBC48CB67D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97A882-8B27-4030-ADDE-2AD4BD850BA0}" type="pres">
      <dgm:prSet presAssocID="{17DECB23-E4E9-447B-B2D0-5640E620D615}" presName="linearFlow" presStyleCnt="0">
        <dgm:presLayoutVars>
          <dgm:dir/>
          <dgm:resizeHandles val="exact"/>
        </dgm:presLayoutVars>
      </dgm:prSet>
      <dgm:spPr/>
    </dgm:pt>
    <dgm:pt modelId="{689FB686-72FB-4188-9DA2-570BF484D219}" type="pres">
      <dgm:prSet presAssocID="{733F34D0-704D-440A-BEC3-7F720AA0709A}" presName="composite" presStyleCnt="0"/>
      <dgm:spPr/>
    </dgm:pt>
    <dgm:pt modelId="{C39B34CE-95E6-411D-9303-EDFEE2D26BD3}" type="pres">
      <dgm:prSet presAssocID="{733F34D0-704D-440A-BEC3-7F720AA0709A}" presName="imgShp" presStyleLbl="fgImgPlace1" presStyleIdx="0" presStyleCnt="5"/>
      <dgm:spPr/>
    </dgm:pt>
    <dgm:pt modelId="{E2152231-2A7E-459C-849B-D2A4D5923FF3}" type="pres">
      <dgm:prSet presAssocID="{733F34D0-704D-440A-BEC3-7F720AA0709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6ABAB7-3841-45DF-97D8-BC546C097FBB}" type="pres">
      <dgm:prSet presAssocID="{475B9368-FC8C-4815-ADCC-845E2475427F}" presName="spacing" presStyleCnt="0"/>
      <dgm:spPr/>
    </dgm:pt>
    <dgm:pt modelId="{7ADCBE87-51A5-4C3B-BF17-9F83D388EE8C}" type="pres">
      <dgm:prSet presAssocID="{0F261950-80D7-4641-828D-DF941AA32E9F}" presName="composite" presStyleCnt="0"/>
      <dgm:spPr/>
    </dgm:pt>
    <dgm:pt modelId="{51F54586-6E86-4D3E-9CAB-7C2732825580}" type="pres">
      <dgm:prSet presAssocID="{0F261950-80D7-4641-828D-DF941AA32E9F}" presName="imgShp" presStyleLbl="fgImgPlace1" presStyleIdx="1" presStyleCnt="5"/>
      <dgm:spPr/>
    </dgm:pt>
    <dgm:pt modelId="{4F6E687D-430F-43E3-B5A9-1F5247EF32C3}" type="pres">
      <dgm:prSet presAssocID="{0F261950-80D7-4641-828D-DF941AA32E9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9AAAC2-0670-457E-8196-9BC1B27A2755}" type="pres">
      <dgm:prSet presAssocID="{305B25BF-F266-4D1E-9F0D-7A044ADA3CA1}" presName="spacing" presStyleCnt="0"/>
      <dgm:spPr/>
    </dgm:pt>
    <dgm:pt modelId="{6F754AEB-B062-4FCF-96AF-FAE95810BBB2}" type="pres">
      <dgm:prSet presAssocID="{6CD79093-8708-4BBF-8B41-A237703AB013}" presName="composite" presStyleCnt="0"/>
      <dgm:spPr/>
    </dgm:pt>
    <dgm:pt modelId="{2AC984BB-9B17-42F0-8A99-C3F09FB8268B}" type="pres">
      <dgm:prSet presAssocID="{6CD79093-8708-4BBF-8B41-A237703AB013}" presName="imgShp" presStyleLbl="fgImgPlace1" presStyleIdx="2" presStyleCnt="5"/>
      <dgm:spPr/>
    </dgm:pt>
    <dgm:pt modelId="{466FADD9-83CE-4319-A160-A4D4C8E75E2D}" type="pres">
      <dgm:prSet presAssocID="{6CD79093-8708-4BBF-8B41-A237703AB01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4C867B-24D7-4E0A-9185-BF04A03C1121}" type="pres">
      <dgm:prSet presAssocID="{694A7C91-08CF-419B-B85F-A15D63B5F178}" presName="spacing" presStyleCnt="0"/>
      <dgm:spPr/>
    </dgm:pt>
    <dgm:pt modelId="{7AF1EC4B-4328-4143-889D-AE09C48DCF3D}" type="pres">
      <dgm:prSet presAssocID="{A8E07191-7A25-426D-A050-E7FF79B6DA86}" presName="composite" presStyleCnt="0"/>
      <dgm:spPr/>
    </dgm:pt>
    <dgm:pt modelId="{3E5E5478-CE72-4260-A16C-D97F184E3E7C}" type="pres">
      <dgm:prSet presAssocID="{A8E07191-7A25-426D-A050-E7FF79B6DA86}" presName="imgShp" presStyleLbl="fgImgPlace1" presStyleIdx="3" presStyleCnt="5"/>
      <dgm:spPr/>
    </dgm:pt>
    <dgm:pt modelId="{E3AC2F51-594C-454A-8F83-67CECB7E17AD}" type="pres">
      <dgm:prSet presAssocID="{A8E07191-7A25-426D-A050-E7FF79B6DA8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0CAEDD-F16B-4CC8-9BC4-F64249C60602}" type="pres">
      <dgm:prSet presAssocID="{7A4F8A29-7795-4D02-9792-0D2304369C67}" presName="spacing" presStyleCnt="0"/>
      <dgm:spPr/>
    </dgm:pt>
    <dgm:pt modelId="{C01969EE-6350-4427-A276-923180E26535}" type="pres">
      <dgm:prSet presAssocID="{32105F2C-B419-4A42-993D-EDE073A106C5}" presName="composite" presStyleCnt="0"/>
      <dgm:spPr/>
    </dgm:pt>
    <dgm:pt modelId="{ED82EE43-79FD-44E1-8A59-6B7BFCCC74D2}" type="pres">
      <dgm:prSet presAssocID="{32105F2C-B419-4A42-993D-EDE073A106C5}" presName="imgShp" presStyleLbl="fgImgPlace1" presStyleIdx="4" presStyleCnt="5"/>
      <dgm:spPr/>
    </dgm:pt>
    <dgm:pt modelId="{F901A427-00D2-4E8C-B97B-5B8C366BC7BB}" type="pres">
      <dgm:prSet presAssocID="{32105F2C-B419-4A42-993D-EDE073A106C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390E014-D35C-4D70-820E-B055EAE6F5F1}" type="presOf" srcId="{32105F2C-B419-4A42-993D-EDE073A106C5}" destId="{F901A427-00D2-4E8C-B97B-5B8C366BC7BB}" srcOrd="0" destOrd="0" presId="urn:microsoft.com/office/officeart/2005/8/layout/vList3"/>
    <dgm:cxn modelId="{06CF4286-70B9-4DC9-9AEC-B7546DD8A874}" srcId="{17DECB23-E4E9-447B-B2D0-5640E620D615}" destId="{0F261950-80D7-4641-828D-DF941AA32E9F}" srcOrd="1" destOrd="0" parTransId="{6810C748-4623-46D8-AA18-157CE1ECD930}" sibTransId="{305B25BF-F266-4D1E-9F0D-7A044ADA3CA1}"/>
    <dgm:cxn modelId="{E82FC215-DCCE-4631-BA7F-2742C77F1509}" type="presOf" srcId="{0F261950-80D7-4641-828D-DF941AA32E9F}" destId="{4F6E687D-430F-43E3-B5A9-1F5247EF32C3}" srcOrd="0" destOrd="0" presId="urn:microsoft.com/office/officeart/2005/8/layout/vList3"/>
    <dgm:cxn modelId="{FD8945C8-6AE9-4A43-B9F1-092E0687BAE4}" srcId="{17DECB23-E4E9-447B-B2D0-5640E620D615}" destId="{A8E07191-7A25-426D-A050-E7FF79B6DA86}" srcOrd="3" destOrd="0" parTransId="{A5E8F788-F4F5-4EB0-8701-14FF4156938A}" sibTransId="{7A4F8A29-7795-4D02-9792-0D2304369C67}"/>
    <dgm:cxn modelId="{CC574087-C0A8-41B9-A47F-BBC48CB67D77}" srcId="{17DECB23-E4E9-447B-B2D0-5640E620D615}" destId="{32105F2C-B419-4A42-993D-EDE073A106C5}" srcOrd="4" destOrd="0" parTransId="{3CC3A9E2-D270-4566-8014-5B55FBB532F1}" sibTransId="{A9319096-D60C-420E-B5B3-DFD2A13BFA68}"/>
    <dgm:cxn modelId="{F05A73CC-42BE-41B2-86C7-4DF8BC1472E8}" srcId="{17DECB23-E4E9-447B-B2D0-5640E620D615}" destId="{6CD79093-8708-4BBF-8B41-A237703AB013}" srcOrd="2" destOrd="0" parTransId="{5D09FBBC-6BB1-493E-B658-E94916EF5513}" sibTransId="{694A7C91-08CF-419B-B85F-A15D63B5F178}"/>
    <dgm:cxn modelId="{AE1C0784-5BD0-4049-96F5-3BB2F2BA0B02}" srcId="{17DECB23-E4E9-447B-B2D0-5640E620D615}" destId="{733F34D0-704D-440A-BEC3-7F720AA0709A}" srcOrd="0" destOrd="0" parTransId="{82242F1E-0701-4487-8A51-8947C733AFCD}" sibTransId="{475B9368-FC8C-4815-ADCC-845E2475427F}"/>
    <dgm:cxn modelId="{3C76DC09-128A-412B-83A8-BDACD3B54D77}" type="presOf" srcId="{733F34D0-704D-440A-BEC3-7F720AA0709A}" destId="{E2152231-2A7E-459C-849B-D2A4D5923FF3}" srcOrd="0" destOrd="0" presId="urn:microsoft.com/office/officeart/2005/8/layout/vList3"/>
    <dgm:cxn modelId="{46AC31DD-BF79-429D-8EEA-2C0891EC6F1F}" type="presOf" srcId="{A8E07191-7A25-426D-A050-E7FF79B6DA86}" destId="{E3AC2F51-594C-454A-8F83-67CECB7E17AD}" srcOrd="0" destOrd="0" presId="urn:microsoft.com/office/officeart/2005/8/layout/vList3"/>
    <dgm:cxn modelId="{570424F2-259F-4AFC-83A2-9D0D2804A3A5}" type="presOf" srcId="{17DECB23-E4E9-447B-B2D0-5640E620D615}" destId="{0297A882-8B27-4030-ADDE-2AD4BD850BA0}" srcOrd="0" destOrd="0" presId="urn:microsoft.com/office/officeart/2005/8/layout/vList3"/>
    <dgm:cxn modelId="{473FF634-4400-42F1-80EA-7C670055DED8}" type="presOf" srcId="{6CD79093-8708-4BBF-8B41-A237703AB013}" destId="{466FADD9-83CE-4319-A160-A4D4C8E75E2D}" srcOrd="0" destOrd="0" presId="urn:microsoft.com/office/officeart/2005/8/layout/vList3"/>
    <dgm:cxn modelId="{50CEF1A5-9B6C-4B08-92F6-1721C14677AA}" type="presParOf" srcId="{0297A882-8B27-4030-ADDE-2AD4BD850BA0}" destId="{689FB686-72FB-4188-9DA2-570BF484D219}" srcOrd="0" destOrd="0" presId="urn:microsoft.com/office/officeart/2005/8/layout/vList3"/>
    <dgm:cxn modelId="{5FFC65B6-DF6F-447C-B57E-E0B5AF714FA8}" type="presParOf" srcId="{689FB686-72FB-4188-9DA2-570BF484D219}" destId="{C39B34CE-95E6-411D-9303-EDFEE2D26BD3}" srcOrd="0" destOrd="0" presId="urn:microsoft.com/office/officeart/2005/8/layout/vList3"/>
    <dgm:cxn modelId="{4463B4E1-0A10-4B58-88F2-8B603E927414}" type="presParOf" srcId="{689FB686-72FB-4188-9DA2-570BF484D219}" destId="{E2152231-2A7E-459C-849B-D2A4D5923FF3}" srcOrd="1" destOrd="0" presId="urn:microsoft.com/office/officeart/2005/8/layout/vList3"/>
    <dgm:cxn modelId="{6066ACFC-42FD-4E6E-923A-CBA2B93A490C}" type="presParOf" srcId="{0297A882-8B27-4030-ADDE-2AD4BD850BA0}" destId="{546ABAB7-3841-45DF-97D8-BC546C097FBB}" srcOrd="1" destOrd="0" presId="urn:microsoft.com/office/officeart/2005/8/layout/vList3"/>
    <dgm:cxn modelId="{CCD66E84-15B1-429F-B971-9BB0BDD1DDA4}" type="presParOf" srcId="{0297A882-8B27-4030-ADDE-2AD4BD850BA0}" destId="{7ADCBE87-51A5-4C3B-BF17-9F83D388EE8C}" srcOrd="2" destOrd="0" presId="urn:microsoft.com/office/officeart/2005/8/layout/vList3"/>
    <dgm:cxn modelId="{E6C55A61-9D60-4421-A315-397AFC44CF10}" type="presParOf" srcId="{7ADCBE87-51A5-4C3B-BF17-9F83D388EE8C}" destId="{51F54586-6E86-4D3E-9CAB-7C2732825580}" srcOrd="0" destOrd="0" presId="urn:microsoft.com/office/officeart/2005/8/layout/vList3"/>
    <dgm:cxn modelId="{A364FDCC-5501-4474-965B-0F88A9C4DD35}" type="presParOf" srcId="{7ADCBE87-51A5-4C3B-BF17-9F83D388EE8C}" destId="{4F6E687D-430F-43E3-B5A9-1F5247EF32C3}" srcOrd="1" destOrd="0" presId="urn:microsoft.com/office/officeart/2005/8/layout/vList3"/>
    <dgm:cxn modelId="{AB61AA97-7705-4D26-899D-31E7F84A58E3}" type="presParOf" srcId="{0297A882-8B27-4030-ADDE-2AD4BD850BA0}" destId="{629AAAC2-0670-457E-8196-9BC1B27A2755}" srcOrd="3" destOrd="0" presId="urn:microsoft.com/office/officeart/2005/8/layout/vList3"/>
    <dgm:cxn modelId="{CE55D1E0-618A-42C9-AAFD-66B4B221079C}" type="presParOf" srcId="{0297A882-8B27-4030-ADDE-2AD4BD850BA0}" destId="{6F754AEB-B062-4FCF-96AF-FAE95810BBB2}" srcOrd="4" destOrd="0" presId="urn:microsoft.com/office/officeart/2005/8/layout/vList3"/>
    <dgm:cxn modelId="{70250121-E268-4EA3-99AD-3D93DF119664}" type="presParOf" srcId="{6F754AEB-B062-4FCF-96AF-FAE95810BBB2}" destId="{2AC984BB-9B17-42F0-8A99-C3F09FB8268B}" srcOrd="0" destOrd="0" presId="urn:microsoft.com/office/officeart/2005/8/layout/vList3"/>
    <dgm:cxn modelId="{FF1B1DE9-101A-487A-93F2-FBA081ADBF5B}" type="presParOf" srcId="{6F754AEB-B062-4FCF-96AF-FAE95810BBB2}" destId="{466FADD9-83CE-4319-A160-A4D4C8E75E2D}" srcOrd="1" destOrd="0" presId="urn:microsoft.com/office/officeart/2005/8/layout/vList3"/>
    <dgm:cxn modelId="{BB32B8B5-C23E-4763-8E7E-18E6F523DE34}" type="presParOf" srcId="{0297A882-8B27-4030-ADDE-2AD4BD850BA0}" destId="{FF4C867B-24D7-4E0A-9185-BF04A03C1121}" srcOrd="5" destOrd="0" presId="urn:microsoft.com/office/officeart/2005/8/layout/vList3"/>
    <dgm:cxn modelId="{0EE0EE4D-4C5F-450D-9A22-E93638813649}" type="presParOf" srcId="{0297A882-8B27-4030-ADDE-2AD4BD850BA0}" destId="{7AF1EC4B-4328-4143-889D-AE09C48DCF3D}" srcOrd="6" destOrd="0" presId="urn:microsoft.com/office/officeart/2005/8/layout/vList3"/>
    <dgm:cxn modelId="{1CB66F7E-F14B-48BA-878C-5DB3FC5B1C2F}" type="presParOf" srcId="{7AF1EC4B-4328-4143-889D-AE09C48DCF3D}" destId="{3E5E5478-CE72-4260-A16C-D97F184E3E7C}" srcOrd="0" destOrd="0" presId="urn:microsoft.com/office/officeart/2005/8/layout/vList3"/>
    <dgm:cxn modelId="{E3903A3B-B56D-460B-A423-FFFB10AA0B90}" type="presParOf" srcId="{7AF1EC4B-4328-4143-889D-AE09C48DCF3D}" destId="{E3AC2F51-594C-454A-8F83-67CECB7E17AD}" srcOrd="1" destOrd="0" presId="urn:microsoft.com/office/officeart/2005/8/layout/vList3"/>
    <dgm:cxn modelId="{E94FF7E8-26AC-4338-90C1-8B6C150BBF52}" type="presParOf" srcId="{0297A882-8B27-4030-ADDE-2AD4BD850BA0}" destId="{ED0CAEDD-F16B-4CC8-9BC4-F64249C60602}" srcOrd="7" destOrd="0" presId="urn:microsoft.com/office/officeart/2005/8/layout/vList3"/>
    <dgm:cxn modelId="{EE118DBC-5A91-4FB1-9E2A-F4BA7A6F0653}" type="presParOf" srcId="{0297A882-8B27-4030-ADDE-2AD4BD850BA0}" destId="{C01969EE-6350-4427-A276-923180E26535}" srcOrd="8" destOrd="0" presId="urn:microsoft.com/office/officeart/2005/8/layout/vList3"/>
    <dgm:cxn modelId="{4C8FBAFB-32BD-4E71-9DC2-184E931FF19B}" type="presParOf" srcId="{C01969EE-6350-4427-A276-923180E26535}" destId="{ED82EE43-79FD-44E1-8A59-6B7BFCCC74D2}" srcOrd="0" destOrd="0" presId="urn:microsoft.com/office/officeart/2005/8/layout/vList3"/>
    <dgm:cxn modelId="{CA55D39D-A288-49EF-907D-DAC0984607CD}" type="presParOf" srcId="{C01969EE-6350-4427-A276-923180E26535}" destId="{F901A427-00D2-4E8C-B97B-5B8C366BC7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FA0BB-EE85-48BE-BF06-062AEA10F87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9CC71B-5D72-4CC5-BF2F-171C3DF150B6}">
      <dgm:prSet phldrT="[Texto]" custT="1"/>
      <dgm:spPr/>
      <dgm:t>
        <a:bodyPr/>
        <a:lstStyle/>
        <a:p>
          <a:r>
            <a:rPr lang="es-ES" sz="2400" b="1" dirty="0" smtClean="0"/>
            <a:t>Cuenta con un programa de  </a:t>
          </a:r>
          <a:r>
            <a:rPr lang="es-ES" sz="2400" b="1" dirty="0"/>
            <a:t>trabajo </a:t>
          </a:r>
          <a:r>
            <a:rPr lang="es-ES" sz="2400" b="1" dirty="0" smtClean="0"/>
            <a:t>en calidad estructurado</a:t>
          </a:r>
          <a:endParaRPr lang="es-ES" sz="2400" b="1" dirty="0"/>
        </a:p>
      </dgm:t>
    </dgm:pt>
    <dgm:pt modelId="{4FCF3A7F-67D1-4F38-B456-16D17D705F29}" type="parTrans" cxnId="{251D93BE-1576-4930-AF5E-300C5961340F}">
      <dgm:prSet/>
      <dgm:spPr/>
      <dgm:t>
        <a:bodyPr/>
        <a:lstStyle/>
        <a:p>
          <a:endParaRPr lang="es-ES"/>
        </a:p>
      </dgm:t>
    </dgm:pt>
    <dgm:pt modelId="{58114D30-2E2A-438F-ABC2-30A2CAE960BD}" type="sibTrans" cxnId="{251D93BE-1576-4930-AF5E-300C5961340F}">
      <dgm:prSet/>
      <dgm:spPr/>
      <dgm:t>
        <a:bodyPr/>
        <a:lstStyle/>
        <a:p>
          <a:endParaRPr lang="es-ES"/>
        </a:p>
      </dgm:t>
    </dgm:pt>
    <dgm:pt modelId="{01649BB0-773C-4737-A3BC-26FFE39A796C}">
      <dgm:prSet phldrT="[Texto]" custT="1"/>
      <dgm:spPr/>
      <dgm:t>
        <a:bodyPr/>
        <a:lstStyle/>
        <a:p>
          <a:endParaRPr lang="es-ES" sz="2400" b="1" dirty="0"/>
        </a:p>
        <a:p>
          <a:endParaRPr lang="es-ES" sz="2400" b="1" dirty="0"/>
        </a:p>
        <a:p>
          <a:r>
            <a:rPr lang="es-ES" sz="2400" b="1" dirty="0" smtClean="0"/>
            <a:t>Protocoliza </a:t>
          </a:r>
          <a:r>
            <a:rPr lang="es-ES" sz="2400" b="1" dirty="0"/>
            <a:t>y </a:t>
          </a:r>
          <a:r>
            <a:rPr lang="es-ES" sz="2400" b="1" dirty="0" smtClean="0"/>
            <a:t>estandariza ciertos </a:t>
          </a:r>
          <a:r>
            <a:rPr lang="es-ES" sz="2400" b="1" dirty="0"/>
            <a:t>procedimientos clínicos </a:t>
          </a:r>
        </a:p>
        <a:p>
          <a:endParaRPr lang="es-ES" sz="2400" b="1" dirty="0"/>
        </a:p>
        <a:p>
          <a:endParaRPr lang="es-ES" sz="2400" b="1" dirty="0"/>
        </a:p>
      </dgm:t>
    </dgm:pt>
    <dgm:pt modelId="{AE2E1CD7-CDEB-4297-80FF-7C127D243620}" type="parTrans" cxnId="{575C423D-E1A3-4F38-A678-6A0A79CD7FC1}">
      <dgm:prSet/>
      <dgm:spPr/>
      <dgm:t>
        <a:bodyPr/>
        <a:lstStyle/>
        <a:p>
          <a:endParaRPr lang="es-ES"/>
        </a:p>
      </dgm:t>
    </dgm:pt>
    <dgm:pt modelId="{6423E832-BCA4-4CCC-9C9D-FD57D0BC9ED1}" type="sibTrans" cxnId="{575C423D-E1A3-4F38-A678-6A0A79CD7FC1}">
      <dgm:prSet/>
      <dgm:spPr/>
      <dgm:t>
        <a:bodyPr/>
        <a:lstStyle/>
        <a:p>
          <a:endParaRPr lang="es-ES"/>
        </a:p>
      </dgm:t>
    </dgm:pt>
    <dgm:pt modelId="{6D1CA7E9-9878-4F5E-93F5-6971F13026B3}">
      <dgm:prSet phldrT="[Texto]" custT="1"/>
      <dgm:spPr/>
      <dgm:t>
        <a:bodyPr/>
        <a:lstStyle/>
        <a:p>
          <a:endParaRPr lang="es-ES" sz="2400" b="1" dirty="0" smtClean="0"/>
        </a:p>
        <a:p>
          <a:r>
            <a:rPr lang="es-ES" sz="2400" b="1" dirty="0" smtClean="0"/>
            <a:t>Resguarda la oportunidad y </a:t>
          </a:r>
          <a:r>
            <a:rPr lang="es-ES" sz="2400" b="1" dirty="0"/>
            <a:t>continuidad de la atención</a:t>
          </a:r>
        </a:p>
        <a:p>
          <a:endParaRPr lang="es-ES" sz="2400" b="1" dirty="0"/>
        </a:p>
      </dgm:t>
    </dgm:pt>
    <dgm:pt modelId="{55B2B430-6DB5-47E2-9318-6489C4CFB7A9}" type="parTrans" cxnId="{5B2657AF-EAF6-4BF0-9A4B-F767C248B352}">
      <dgm:prSet/>
      <dgm:spPr/>
      <dgm:t>
        <a:bodyPr/>
        <a:lstStyle/>
        <a:p>
          <a:endParaRPr lang="es-ES"/>
        </a:p>
      </dgm:t>
    </dgm:pt>
    <dgm:pt modelId="{108A2CED-B65C-4F95-BEEC-8498A221EDCA}" type="sibTrans" cxnId="{5B2657AF-EAF6-4BF0-9A4B-F767C248B352}">
      <dgm:prSet/>
      <dgm:spPr/>
      <dgm:t>
        <a:bodyPr/>
        <a:lstStyle/>
        <a:p>
          <a:endParaRPr lang="es-ES"/>
        </a:p>
      </dgm:t>
    </dgm:pt>
    <dgm:pt modelId="{F1085C07-C134-4C13-83E0-A0F8ABAAB5F3}">
      <dgm:prSet phldrT="[Texto]" custT="1"/>
      <dgm:spPr/>
      <dgm:t>
        <a:bodyPr/>
        <a:lstStyle/>
        <a:p>
          <a:r>
            <a:rPr lang="es-ES" sz="2400" b="1" dirty="0" smtClean="0"/>
            <a:t>Vigila </a:t>
          </a:r>
          <a:r>
            <a:rPr lang="es-ES" sz="2400" b="1" dirty="0"/>
            <a:t>y </a:t>
          </a:r>
          <a:r>
            <a:rPr lang="es-ES" sz="2400" b="1" dirty="0" smtClean="0"/>
            <a:t>previene </a:t>
          </a:r>
          <a:r>
            <a:rPr lang="es-ES" sz="2400" b="1" dirty="0"/>
            <a:t>eventos adversos</a:t>
          </a:r>
        </a:p>
      </dgm:t>
    </dgm:pt>
    <dgm:pt modelId="{B4E088FC-0A21-4F25-B48E-AF3BFC08A2F3}" type="parTrans" cxnId="{4C17BCE2-ACD5-4B37-8C87-6419BE07BB4C}">
      <dgm:prSet/>
      <dgm:spPr/>
      <dgm:t>
        <a:bodyPr/>
        <a:lstStyle/>
        <a:p>
          <a:endParaRPr lang="es-ES"/>
        </a:p>
      </dgm:t>
    </dgm:pt>
    <dgm:pt modelId="{F6D411D0-4FD4-4B93-8472-613F95B0EF83}" type="sibTrans" cxnId="{4C17BCE2-ACD5-4B37-8C87-6419BE07BB4C}">
      <dgm:prSet/>
      <dgm:spPr/>
      <dgm:t>
        <a:bodyPr/>
        <a:lstStyle/>
        <a:p>
          <a:endParaRPr lang="es-ES"/>
        </a:p>
      </dgm:t>
    </dgm:pt>
    <dgm:pt modelId="{3D601727-54BF-4112-82FC-DCAEC672CEF5}">
      <dgm:prSet phldrT="[Texto]" custT="1"/>
      <dgm:spPr/>
      <dgm:t>
        <a:bodyPr/>
        <a:lstStyle/>
        <a:p>
          <a:r>
            <a:rPr lang="es-ES" sz="2400" b="1" dirty="0"/>
            <a:t>Provee seguridad del equipamiento e instalaciones</a:t>
          </a:r>
        </a:p>
      </dgm:t>
    </dgm:pt>
    <dgm:pt modelId="{B6D3B41A-A070-4701-8F74-A5FEE84AF5F6}" type="parTrans" cxnId="{717D2AE4-186E-40D8-A073-BD939F2A750D}">
      <dgm:prSet/>
      <dgm:spPr/>
      <dgm:t>
        <a:bodyPr/>
        <a:lstStyle/>
        <a:p>
          <a:endParaRPr lang="es-ES"/>
        </a:p>
      </dgm:t>
    </dgm:pt>
    <dgm:pt modelId="{34013A80-C018-4981-B260-E46E9A97121E}" type="sibTrans" cxnId="{717D2AE4-186E-40D8-A073-BD939F2A750D}">
      <dgm:prSet/>
      <dgm:spPr/>
      <dgm:t>
        <a:bodyPr/>
        <a:lstStyle/>
        <a:p>
          <a:endParaRPr lang="es-ES"/>
        </a:p>
      </dgm:t>
    </dgm:pt>
    <dgm:pt modelId="{570BB6F2-FF55-4AA7-B462-0779ECBC2ACB}">
      <dgm:prSet phldrT="[Texto]" custT="1"/>
      <dgm:spPr/>
      <dgm:t>
        <a:bodyPr/>
        <a:lstStyle/>
        <a:p>
          <a:r>
            <a:rPr lang="es-ES" sz="2400" b="1" dirty="0" smtClean="0"/>
            <a:t>Respeta derechos del paciente y su autonomía</a:t>
          </a:r>
          <a:endParaRPr lang="es-ES" sz="2400" b="1" dirty="0"/>
        </a:p>
      </dgm:t>
    </dgm:pt>
    <dgm:pt modelId="{73E39C91-DB85-4088-AA68-181085932BE6}" type="parTrans" cxnId="{B0F31958-0A73-4391-B989-5FED12931DD3}">
      <dgm:prSet/>
      <dgm:spPr/>
      <dgm:t>
        <a:bodyPr/>
        <a:lstStyle/>
        <a:p>
          <a:endParaRPr lang="es-CL"/>
        </a:p>
      </dgm:t>
    </dgm:pt>
    <dgm:pt modelId="{4DD11144-E217-4BD8-A107-56DDFD7A2BDF}" type="sibTrans" cxnId="{B0F31958-0A73-4391-B989-5FED12931DD3}">
      <dgm:prSet/>
      <dgm:spPr/>
      <dgm:t>
        <a:bodyPr/>
        <a:lstStyle/>
        <a:p>
          <a:endParaRPr lang="es-CL"/>
        </a:p>
      </dgm:t>
    </dgm:pt>
    <dgm:pt modelId="{325D8911-D04B-4F2C-8D43-9A5EF108B9FC}" type="pres">
      <dgm:prSet presAssocID="{7FFFA0BB-EE85-48BE-BF06-062AEA10F8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231FCB3-9DDB-486F-A23B-B348C98912D4}" type="pres">
      <dgm:prSet presAssocID="{639CC71B-5D72-4CC5-BF2F-171C3DF150B6}" presName="node" presStyleLbl="node1" presStyleIdx="0" presStyleCnt="6" custScaleX="98852" custScaleY="95283" custLinFactX="10148" custLinFactNeighborX="100000" custLinFactNeighborY="-1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E7C39B-AB35-49EB-82D5-6B79E6DEA37C}" type="pres">
      <dgm:prSet presAssocID="{58114D30-2E2A-438F-ABC2-30A2CAE960BD}" presName="sibTrans" presStyleCnt="0"/>
      <dgm:spPr/>
    </dgm:pt>
    <dgm:pt modelId="{FFD91818-9838-4910-B841-77309FDD276A}" type="pres">
      <dgm:prSet presAssocID="{570BB6F2-FF55-4AA7-B462-0779ECBC2ACB}" presName="node" presStyleLbl="node1" presStyleIdx="1" presStyleCnt="6" custLinFactX="-7831" custLinFactNeighborX="-100000" custLinFactNeighborY="-1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3BB052-C3EC-489F-BB35-7D77C86B335B}" type="pres">
      <dgm:prSet presAssocID="{4DD11144-E217-4BD8-A107-56DDFD7A2BDF}" presName="sibTrans" presStyleCnt="0"/>
      <dgm:spPr/>
    </dgm:pt>
    <dgm:pt modelId="{4D402174-7124-4F9B-9365-532C1EAC85A6}" type="pres">
      <dgm:prSet presAssocID="{01649BB0-773C-4737-A3BC-26FFE39A796C}" presName="node" presStyleLbl="node1" presStyleIdx="2" presStyleCnt="6" custLinFactX="3518" custLinFactNeighborX="100000" custLinFactNeighborY="-1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871A46-3077-4ED4-8777-D1E559BDF4F4}" type="pres">
      <dgm:prSet presAssocID="{6423E832-BCA4-4CCC-9C9D-FD57D0BC9ED1}" presName="sibTrans" presStyleCnt="0"/>
      <dgm:spPr/>
    </dgm:pt>
    <dgm:pt modelId="{ED26C111-48DA-41F9-B7DC-087D9FC71E21}" type="pres">
      <dgm:prSet presAssocID="{6D1CA7E9-9878-4F5E-93F5-6971F13026B3}" presName="node" presStyleLbl="node1" presStyleIdx="3" presStyleCnt="6" custLinFactNeighborX="2588" custLinFactNeighborY="-24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3871BA-C7F7-4421-9D62-6CCD60B5DB87}" type="pres">
      <dgm:prSet presAssocID="{108A2CED-B65C-4F95-BEEC-8498A221EDCA}" presName="sibTrans" presStyleCnt="0"/>
      <dgm:spPr/>
    </dgm:pt>
    <dgm:pt modelId="{B318EEA2-CF3B-41A5-AAD2-6CCB3EFDBED0}" type="pres">
      <dgm:prSet presAssocID="{F1085C07-C134-4C13-83E0-A0F8ABAAB5F3}" presName="node" presStyleLbl="node1" presStyleIdx="4" presStyleCnt="6" custLinFactNeighborX="4313" custLinFactNeighborY="-24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A7CF8B-CAF4-49E7-9943-CACFCC38C4A6}" type="pres">
      <dgm:prSet presAssocID="{F6D411D0-4FD4-4B93-8472-613F95B0EF83}" presName="sibTrans" presStyleCnt="0"/>
      <dgm:spPr/>
    </dgm:pt>
    <dgm:pt modelId="{286A1AE3-40FC-4E1D-AE54-4D7DC92DB9A2}" type="pres">
      <dgm:prSet presAssocID="{3D601727-54BF-4112-82FC-DCAEC672CEF5}" presName="node" presStyleLbl="node1" presStyleIdx="5" presStyleCnt="6" custLinFactNeighborX="42701" custLinFactNeighborY="-24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BF042C7-DDD5-44E2-B18E-320D03820880}" type="presOf" srcId="{7FFFA0BB-EE85-48BE-BF06-062AEA10F879}" destId="{325D8911-D04B-4F2C-8D43-9A5EF108B9FC}" srcOrd="0" destOrd="0" presId="urn:microsoft.com/office/officeart/2005/8/layout/default#1"/>
    <dgm:cxn modelId="{EDE8BE95-3F04-4516-981E-574B618BBECD}" type="presOf" srcId="{639CC71B-5D72-4CC5-BF2F-171C3DF150B6}" destId="{F231FCB3-9DDB-486F-A23B-B348C98912D4}" srcOrd="0" destOrd="0" presId="urn:microsoft.com/office/officeart/2005/8/layout/default#1"/>
    <dgm:cxn modelId="{B945E5A7-90D5-435C-BD28-FC53348A0620}" type="presOf" srcId="{6D1CA7E9-9878-4F5E-93F5-6971F13026B3}" destId="{ED26C111-48DA-41F9-B7DC-087D9FC71E21}" srcOrd="0" destOrd="0" presId="urn:microsoft.com/office/officeart/2005/8/layout/default#1"/>
    <dgm:cxn modelId="{251D93BE-1576-4930-AF5E-300C5961340F}" srcId="{7FFFA0BB-EE85-48BE-BF06-062AEA10F879}" destId="{639CC71B-5D72-4CC5-BF2F-171C3DF150B6}" srcOrd="0" destOrd="0" parTransId="{4FCF3A7F-67D1-4F38-B456-16D17D705F29}" sibTransId="{58114D30-2E2A-438F-ABC2-30A2CAE960BD}"/>
    <dgm:cxn modelId="{4C17BCE2-ACD5-4B37-8C87-6419BE07BB4C}" srcId="{7FFFA0BB-EE85-48BE-BF06-062AEA10F879}" destId="{F1085C07-C134-4C13-83E0-A0F8ABAAB5F3}" srcOrd="4" destOrd="0" parTransId="{B4E088FC-0A21-4F25-B48E-AF3BFC08A2F3}" sibTransId="{F6D411D0-4FD4-4B93-8472-613F95B0EF83}"/>
    <dgm:cxn modelId="{250ECB1A-F59D-40F8-BC1D-730D804B497C}" type="presOf" srcId="{3D601727-54BF-4112-82FC-DCAEC672CEF5}" destId="{286A1AE3-40FC-4E1D-AE54-4D7DC92DB9A2}" srcOrd="0" destOrd="0" presId="urn:microsoft.com/office/officeart/2005/8/layout/default#1"/>
    <dgm:cxn modelId="{01A82FBA-3A95-473D-B38A-385085D66AC5}" type="presOf" srcId="{F1085C07-C134-4C13-83E0-A0F8ABAAB5F3}" destId="{B318EEA2-CF3B-41A5-AAD2-6CCB3EFDBED0}" srcOrd="0" destOrd="0" presId="urn:microsoft.com/office/officeart/2005/8/layout/default#1"/>
    <dgm:cxn modelId="{5B2657AF-EAF6-4BF0-9A4B-F767C248B352}" srcId="{7FFFA0BB-EE85-48BE-BF06-062AEA10F879}" destId="{6D1CA7E9-9878-4F5E-93F5-6971F13026B3}" srcOrd="3" destOrd="0" parTransId="{55B2B430-6DB5-47E2-9318-6489C4CFB7A9}" sibTransId="{108A2CED-B65C-4F95-BEEC-8498A221EDCA}"/>
    <dgm:cxn modelId="{575C423D-E1A3-4F38-A678-6A0A79CD7FC1}" srcId="{7FFFA0BB-EE85-48BE-BF06-062AEA10F879}" destId="{01649BB0-773C-4737-A3BC-26FFE39A796C}" srcOrd="2" destOrd="0" parTransId="{AE2E1CD7-CDEB-4297-80FF-7C127D243620}" sibTransId="{6423E832-BCA4-4CCC-9C9D-FD57D0BC9ED1}"/>
    <dgm:cxn modelId="{B0F31958-0A73-4391-B989-5FED12931DD3}" srcId="{7FFFA0BB-EE85-48BE-BF06-062AEA10F879}" destId="{570BB6F2-FF55-4AA7-B462-0779ECBC2ACB}" srcOrd="1" destOrd="0" parTransId="{73E39C91-DB85-4088-AA68-181085932BE6}" sibTransId="{4DD11144-E217-4BD8-A107-56DDFD7A2BDF}"/>
    <dgm:cxn modelId="{7D4C85DF-AF99-40C6-BB19-694F8C59F19B}" type="presOf" srcId="{01649BB0-773C-4737-A3BC-26FFE39A796C}" destId="{4D402174-7124-4F9B-9365-532C1EAC85A6}" srcOrd="0" destOrd="0" presId="urn:microsoft.com/office/officeart/2005/8/layout/default#1"/>
    <dgm:cxn modelId="{8C39B832-F1C7-4DE5-B05B-2B4933918176}" type="presOf" srcId="{570BB6F2-FF55-4AA7-B462-0779ECBC2ACB}" destId="{FFD91818-9838-4910-B841-77309FDD276A}" srcOrd="0" destOrd="0" presId="urn:microsoft.com/office/officeart/2005/8/layout/default#1"/>
    <dgm:cxn modelId="{717D2AE4-186E-40D8-A073-BD939F2A750D}" srcId="{7FFFA0BB-EE85-48BE-BF06-062AEA10F879}" destId="{3D601727-54BF-4112-82FC-DCAEC672CEF5}" srcOrd="5" destOrd="0" parTransId="{B6D3B41A-A070-4701-8F74-A5FEE84AF5F6}" sibTransId="{34013A80-C018-4981-B260-E46E9A97121E}"/>
    <dgm:cxn modelId="{D381E017-0BF1-48EF-884A-EADB9A049A67}" type="presParOf" srcId="{325D8911-D04B-4F2C-8D43-9A5EF108B9FC}" destId="{F231FCB3-9DDB-486F-A23B-B348C98912D4}" srcOrd="0" destOrd="0" presId="urn:microsoft.com/office/officeart/2005/8/layout/default#1"/>
    <dgm:cxn modelId="{807F2E45-D61C-4537-963F-722F7B9205F8}" type="presParOf" srcId="{325D8911-D04B-4F2C-8D43-9A5EF108B9FC}" destId="{2DE7C39B-AB35-49EB-82D5-6B79E6DEA37C}" srcOrd="1" destOrd="0" presId="urn:microsoft.com/office/officeart/2005/8/layout/default#1"/>
    <dgm:cxn modelId="{0CBACC7C-A9C1-452D-B25E-846959CCE973}" type="presParOf" srcId="{325D8911-D04B-4F2C-8D43-9A5EF108B9FC}" destId="{FFD91818-9838-4910-B841-77309FDD276A}" srcOrd="2" destOrd="0" presId="urn:microsoft.com/office/officeart/2005/8/layout/default#1"/>
    <dgm:cxn modelId="{EC24DB1F-20B1-4681-A805-B7B953ABEE46}" type="presParOf" srcId="{325D8911-D04B-4F2C-8D43-9A5EF108B9FC}" destId="{8D3BB052-C3EC-489F-BB35-7D77C86B335B}" srcOrd="3" destOrd="0" presId="urn:microsoft.com/office/officeart/2005/8/layout/default#1"/>
    <dgm:cxn modelId="{1920641C-F3B0-4065-8EF2-DBA93C17FBDD}" type="presParOf" srcId="{325D8911-D04B-4F2C-8D43-9A5EF108B9FC}" destId="{4D402174-7124-4F9B-9365-532C1EAC85A6}" srcOrd="4" destOrd="0" presId="urn:microsoft.com/office/officeart/2005/8/layout/default#1"/>
    <dgm:cxn modelId="{39E76110-EAD1-4939-8055-1C98B5ECBF1C}" type="presParOf" srcId="{325D8911-D04B-4F2C-8D43-9A5EF108B9FC}" destId="{4B871A46-3077-4ED4-8777-D1E559BDF4F4}" srcOrd="5" destOrd="0" presId="urn:microsoft.com/office/officeart/2005/8/layout/default#1"/>
    <dgm:cxn modelId="{8C3B2BFF-47A0-435E-B286-CA88193C06F7}" type="presParOf" srcId="{325D8911-D04B-4F2C-8D43-9A5EF108B9FC}" destId="{ED26C111-48DA-41F9-B7DC-087D9FC71E21}" srcOrd="6" destOrd="0" presId="urn:microsoft.com/office/officeart/2005/8/layout/default#1"/>
    <dgm:cxn modelId="{F050D9CD-7574-45D1-A169-74E3C2BEB6CD}" type="presParOf" srcId="{325D8911-D04B-4F2C-8D43-9A5EF108B9FC}" destId="{123871BA-C7F7-4421-9D62-6CCD60B5DB87}" srcOrd="7" destOrd="0" presId="urn:microsoft.com/office/officeart/2005/8/layout/default#1"/>
    <dgm:cxn modelId="{E3524573-BC02-4033-9DEB-988A5F953CF9}" type="presParOf" srcId="{325D8911-D04B-4F2C-8D43-9A5EF108B9FC}" destId="{B318EEA2-CF3B-41A5-AAD2-6CCB3EFDBED0}" srcOrd="8" destOrd="0" presId="urn:microsoft.com/office/officeart/2005/8/layout/default#1"/>
    <dgm:cxn modelId="{A88420C5-2391-4E08-80A9-630DC00DBFC4}" type="presParOf" srcId="{325D8911-D04B-4F2C-8D43-9A5EF108B9FC}" destId="{A3A7CF8B-CAF4-49E7-9943-CACFCC38C4A6}" srcOrd="9" destOrd="0" presId="urn:microsoft.com/office/officeart/2005/8/layout/default#1"/>
    <dgm:cxn modelId="{AAD11D63-F046-4C2B-BBC5-613664504389}" type="presParOf" srcId="{325D8911-D04B-4F2C-8D43-9A5EF108B9FC}" destId="{286A1AE3-40FC-4E1D-AE54-4D7DC92DB9A2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5B6FB-127D-4365-878B-50CAB22296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C559793-6D62-4F28-99F2-F7A4BB10F528}">
      <dgm:prSet phldrT="[Texto]" custT="1"/>
      <dgm:spPr/>
      <dgm:t>
        <a:bodyPr/>
        <a:lstStyle/>
        <a:p>
          <a:r>
            <a:rPr lang="es-CL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Situación a futuro: Decreto AUGE de 2016 </a:t>
          </a:r>
          <a:r>
            <a:rPr lang="es-CL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(D.S. N°3, 2016, MINSAL-MINHAC) </a:t>
          </a:r>
          <a:endParaRPr lang="es-CL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D1C28D-F035-40CD-B517-3449227E821C}" type="parTrans" cxnId="{24ED6805-ECA2-4C29-8EC7-DC3314FFA350}">
      <dgm:prSet/>
      <dgm:spPr/>
      <dgm:t>
        <a:bodyPr/>
        <a:lstStyle/>
        <a:p>
          <a:endParaRPr lang="es-CL"/>
        </a:p>
      </dgm:t>
    </dgm:pt>
    <dgm:pt modelId="{34335042-4411-42EE-9E10-2838AABB0FEC}" type="sibTrans" cxnId="{24ED6805-ECA2-4C29-8EC7-DC3314FFA350}">
      <dgm:prSet/>
      <dgm:spPr/>
      <dgm:t>
        <a:bodyPr/>
        <a:lstStyle/>
        <a:p>
          <a:endParaRPr lang="es-CL"/>
        </a:p>
      </dgm:t>
    </dgm:pt>
    <dgm:pt modelId="{548DA084-4726-4EA1-95DD-15AD0476AF18}" type="pres">
      <dgm:prSet presAssocID="{7D45B6FB-127D-4365-878B-50CAB22296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C09EDB7-3788-4EF4-B503-E299997AA77F}" type="pres">
      <dgm:prSet presAssocID="{2C559793-6D62-4F28-99F2-F7A4BB10F528}" presName="horFlow" presStyleCnt="0"/>
      <dgm:spPr/>
    </dgm:pt>
    <dgm:pt modelId="{33B85731-2276-4A7E-9253-E9F725ED35C2}" type="pres">
      <dgm:prSet presAssocID="{2C559793-6D62-4F28-99F2-F7A4BB10F528}" presName="bigChev" presStyleLbl="node1" presStyleIdx="0" presStyleCnt="1"/>
      <dgm:spPr/>
      <dgm:t>
        <a:bodyPr/>
        <a:lstStyle/>
        <a:p>
          <a:endParaRPr lang="es-CL"/>
        </a:p>
      </dgm:t>
    </dgm:pt>
  </dgm:ptLst>
  <dgm:cxnLst>
    <dgm:cxn modelId="{24ED6805-ECA2-4C29-8EC7-DC3314FFA350}" srcId="{7D45B6FB-127D-4365-878B-50CAB2229697}" destId="{2C559793-6D62-4F28-99F2-F7A4BB10F528}" srcOrd="0" destOrd="0" parTransId="{C1D1C28D-F035-40CD-B517-3449227E821C}" sibTransId="{34335042-4411-42EE-9E10-2838AABB0FEC}"/>
    <dgm:cxn modelId="{8276FC91-E9EE-4F3D-82F4-579974F1DB42}" type="presOf" srcId="{2C559793-6D62-4F28-99F2-F7A4BB10F528}" destId="{33B85731-2276-4A7E-9253-E9F725ED35C2}" srcOrd="0" destOrd="0" presId="urn:microsoft.com/office/officeart/2005/8/layout/lProcess3"/>
    <dgm:cxn modelId="{203C3E77-59DF-4BA2-B413-E1DBDD9E2353}" type="presOf" srcId="{7D45B6FB-127D-4365-878B-50CAB2229697}" destId="{548DA084-4726-4EA1-95DD-15AD0476AF18}" srcOrd="0" destOrd="0" presId="urn:microsoft.com/office/officeart/2005/8/layout/lProcess3"/>
    <dgm:cxn modelId="{2F3DE46E-9343-479E-9126-DB4B6977102C}" type="presParOf" srcId="{548DA084-4726-4EA1-95DD-15AD0476AF18}" destId="{1C09EDB7-3788-4EF4-B503-E299997AA77F}" srcOrd="0" destOrd="0" presId="urn:microsoft.com/office/officeart/2005/8/layout/lProcess3"/>
    <dgm:cxn modelId="{CA92902D-8280-44A9-B4D0-F2B0FD66A23A}" type="presParOf" srcId="{1C09EDB7-3788-4EF4-B503-E299997AA77F}" destId="{33B85731-2276-4A7E-9253-E9F725ED35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5B6FB-127D-4365-878B-50CAB22296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C559793-6D62-4F28-99F2-F7A4BB10F528}">
      <dgm:prSet phldrT="[Texto]" custT="1"/>
      <dgm:spPr/>
      <dgm:t>
        <a:bodyPr/>
        <a:lstStyle/>
        <a:p>
          <a:r>
            <a:rPr lang="es-CL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Situación a futuro: Decreto AUGE de 2016 </a:t>
          </a:r>
          <a:r>
            <a:rPr lang="es-CL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(D.S. N°3, 2016, MINSAL-MINHAC) </a:t>
          </a:r>
          <a:endParaRPr lang="es-CL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D1C28D-F035-40CD-B517-3449227E821C}" type="parTrans" cxnId="{24ED6805-ECA2-4C29-8EC7-DC3314FFA350}">
      <dgm:prSet/>
      <dgm:spPr/>
      <dgm:t>
        <a:bodyPr/>
        <a:lstStyle/>
        <a:p>
          <a:endParaRPr lang="es-CL"/>
        </a:p>
      </dgm:t>
    </dgm:pt>
    <dgm:pt modelId="{34335042-4411-42EE-9E10-2838AABB0FEC}" type="sibTrans" cxnId="{24ED6805-ECA2-4C29-8EC7-DC3314FFA350}">
      <dgm:prSet/>
      <dgm:spPr/>
      <dgm:t>
        <a:bodyPr/>
        <a:lstStyle/>
        <a:p>
          <a:endParaRPr lang="es-CL"/>
        </a:p>
      </dgm:t>
    </dgm:pt>
    <dgm:pt modelId="{548DA084-4726-4EA1-95DD-15AD0476AF18}" type="pres">
      <dgm:prSet presAssocID="{7D45B6FB-127D-4365-878B-50CAB22296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C09EDB7-3788-4EF4-B503-E299997AA77F}" type="pres">
      <dgm:prSet presAssocID="{2C559793-6D62-4F28-99F2-F7A4BB10F528}" presName="horFlow" presStyleCnt="0"/>
      <dgm:spPr/>
    </dgm:pt>
    <dgm:pt modelId="{33B85731-2276-4A7E-9253-E9F725ED35C2}" type="pres">
      <dgm:prSet presAssocID="{2C559793-6D62-4F28-99F2-F7A4BB10F528}" presName="bigChev" presStyleLbl="node1" presStyleIdx="0" presStyleCnt="1"/>
      <dgm:spPr/>
      <dgm:t>
        <a:bodyPr/>
        <a:lstStyle/>
        <a:p>
          <a:endParaRPr lang="es-CL"/>
        </a:p>
      </dgm:t>
    </dgm:pt>
  </dgm:ptLst>
  <dgm:cxnLst>
    <dgm:cxn modelId="{24ED6805-ECA2-4C29-8EC7-DC3314FFA350}" srcId="{7D45B6FB-127D-4365-878B-50CAB2229697}" destId="{2C559793-6D62-4F28-99F2-F7A4BB10F528}" srcOrd="0" destOrd="0" parTransId="{C1D1C28D-F035-40CD-B517-3449227E821C}" sibTransId="{34335042-4411-42EE-9E10-2838AABB0FEC}"/>
    <dgm:cxn modelId="{CB5B9B3F-312D-4DBD-8258-B58A84D3B760}" type="presOf" srcId="{2C559793-6D62-4F28-99F2-F7A4BB10F528}" destId="{33B85731-2276-4A7E-9253-E9F725ED35C2}" srcOrd="0" destOrd="0" presId="urn:microsoft.com/office/officeart/2005/8/layout/lProcess3"/>
    <dgm:cxn modelId="{CD388C12-3DC5-4DDA-9B2A-15720ED33BE0}" type="presOf" srcId="{7D45B6FB-127D-4365-878B-50CAB2229697}" destId="{548DA084-4726-4EA1-95DD-15AD0476AF18}" srcOrd="0" destOrd="0" presId="urn:microsoft.com/office/officeart/2005/8/layout/lProcess3"/>
    <dgm:cxn modelId="{3B328F62-7261-43CF-BD45-A57EBD753478}" type="presParOf" srcId="{548DA084-4726-4EA1-95DD-15AD0476AF18}" destId="{1C09EDB7-3788-4EF4-B503-E299997AA77F}" srcOrd="0" destOrd="0" presId="urn:microsoft.com/office/officeart/2005/8/layout/lProcess3"/>
    <dgm:cxn modelId="{5FD81F6B-393E-477A-8266-98D45E807394}" type="presParOf" srcId="{1C09EDB7-3788-4EF4-B503-E299997AA77F}" destId="{33B85731-2276-4A7E-9253-E9F725ED35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FCB3-9DDB-486F-A23B-B348C98912D4}">
      <dsp:nvSpPr>
        <dsp:cNvPr id="0" name=""/>
        <dsp:cNvSpPr/>
      </dsp:nvSpPr>
      <dsp:spPr>
        <a:xfrm>
          <a:off x="2839302" y="382063"/>
          <a:ext cx="2534913" cy="1466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Cuenta con un programa de  </a:t>
          </a:r>
          <a:r>
            <a:rPr lang="es-ES" sz="2400" b="1" kern="1200" dirty="0"/>
            <a:t>trabajo </a:t>
          </a:r>
          <a:r>
            <a:rPr lang="es-ES" sz="2400" b="1" kern="1200" dirty="0" smtClean="0"/>
            <a:t>en calidad estructurado</a:t>
          </a:r>
          <a:endParaRPr lang="es-ES" sz="2400" b="1" kern="1200" dirty="0"/>
        </a:p>
      </dsp:txBody>
      <dsp:txXfrm>
        <a:off x="2839302" y="382063"/>
        <a:ext cx="2534913" cy="1466035"/>
      </dsp:txXfrm>
    </dsp:sp>
    <dsp:sp modelId="{FFD91818-9838-4910-B841-77309FDD276A}">
      <dsp:nvSpPr>
        <dsp:cNvPr id="0" name=""/>
        <dsp:cNvSpPr/>
      </dsp:nvSpPr>
      <dsp:spPr>
        <a:xfrm>
          <a:off x="40901" y="345775"/>
          <a:ext cx="2564352" cy="153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Respeta derechos del paciente y su autonomía</a:t>
          </a:r>
          <a:endParaRPr lang="es-ES" sz="2400" b="1" kern="1200" dirty="0"/>
        </a:p>
      </dsp:txBody>
      <dsp:txXfrm>
        <a:off x="40901" y="345775"/>
        <a:ext cx="2564352" cy="1538611"/>
      </dsp:txXfrm>
    </dsp:sp>
    <dsp:sp modelId="{4D402174-7124-4F9B-9365-532C1EAC85A6}">
      <dsp:nvSpPr>
        <dsp:cNvPr id="0" name=""/>
        <dsp:cNvSpPr/>
      </dsp:nvSpPr>
      <dsp:spPr>
        <a:xfrm>
          <a:off x="5641574" y="345775"/>
          <a:ext cx="2564352" cy="153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Protocoliza </a:t>
          </a:r>
          <a:r>
            <a:rPr lang="es-ES" sz="2400" b="1" kern="1200" dirty="0"/>
            <a:t>y </a:t>
          </a:r>
          <a:r>
            <a:rPr lang="es-ES" sz="2400" b="1" kern="1200" dirty="0" smtClean="0"/>
            <a:t>estandariza ciertos </a:t>
          </a:r>
          <a:r>
            <a:rPr lang="es-ES" sz="2400" b="1" kern="1200" dirty="0"/>
            <a:t>procedimientos clínicos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5641574" y="345775"/>
        <a:ext cx="2564352" cy="1538611"/>
      </dsp:txXfrm>
    </dsp:sp>
    <dsp:sp modelId="{ED26C111-48DA-41F9-B7DC-087D9FC71E21}">
      <dsp:nvSpPr>
        <dsp:cNvPr id="0" name=""/>
        <dsp:cNvSpPr/>
      </dsp:nvSpPr>
      <dsp:spPr>
        <a:xfrm>
          <a:off x="66365" y="2134251"/>
          <a:ext cx="2564352" cy="153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Resguarda la oportunidad y </a:t>
          </a:r>
          <a:r>
            <a:rPr lang="es-ES" sz="2400" b="1" kern="1200" dirty="0"/>
            <a:t>continuidad de la atención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66365" y="2134251"/>
        <a:ext cx="2564352" cy="1538611"/>
      </dsp:txXfrm>
    </dsp:sp>
    <dsp:sp modelId="{B318EEA2-CF3B-41A5-AAD2-6CCB3EFDBED0}">
      <dsp:nvSpPr>
        <dsp:cNvPr id="0" name=""/>
        <dsp:cNvSpPr/>
      </dsp:nvSpPr>
      <dsp:spPr>
        <a:xfrm>
          <a:off x="2931387" y="2134251"/>
          <a:ext cx="2564352" cy="153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Vigila </a:t>
          </a:r>
          <a:r>
            <a:rPr lang="es-ES" sz="2400" b="1" kern="1200" dirty="0"/>
            <a:t>y </a:t>
          </a:r>
          <a:r>
            <a:rPr lang="es-ES" sz="2400" b="1" kern="1200" dirty="0" smtClean="0"/>
            <a:t>previene </a:t>
          </a:r>
          <a:r>
            <a:rPr lang="es-ES" sz="2400" b="1" kern="1200" dirty="0"/>
            <a:t>eventos adversos</a:t>
          </a:r>
        </a:p>
      </dsp:txBody>
      <dsp:txXfrm>
        <a:off x="2931387" y="2134251"/>
        <a:ext cx="2564352" cy="1538611"/>
      </dsp:txXfrm>
    </dsp:sp>
    <dsp:sp modelId="{286A1AE3-40FC-4E1D-AE54-4D7DC92DB9A2}">
      <dsp:nvSpPr>
        <dsp:cNvPr id="0" name=""/>
        <dsp:cNvSpPr/>
      </dsp:nvSpPr>
      <dsp:spPr>
        <a:xfrm>
          <a:off x="5641574" y="2134251"/>
          <a:ext cx="2564352" cy="153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Provee seguridad del equipamiento e instalaciones</a:t>
          </a:r>
        </a:p>
      </dsp:txBody>
      <dsp:txXfrm>
        <a:off x="5641574" y="2134251"/>
        <a:ext cx="2564352" cy="1538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4B8B81-9F34-4221-9534-691A4C1F5F01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noProof="0"/>
              <a:t>Haga clic para modificar el estilo de texto del patrón</a:t>
            </a:r>
          </a:p>
          <a:p>
            <a:pPr lvl="1"/>
            <a:r>
              <a:rPr lang="es-ES_tradnl" altLang="es-CL" noProof="0"/>
              <a:t>Segundo nivel</a:t>
            </a:r>
          </a:p>
          <a:p>
            <a:pPr lvl="2"/>
            <a:r>
              <a:rPr lang="es-ES_tradnl" altLang="es-CL" noProof="0"/>
              <a:t>Tercer nivel</a:t>
            </a:r>
          </a:p>
          <a:p>
            <a:pPr lvl="3"/>
            <a:r>
              <a:rPr lang="es-ES_tradnl" altLang="es-CL" noProof="0"/>
              <a:t>Cuarto nivel</a:t>
            </a:r>
          </a:p>
          <a:p>
            <a:pPr lvl="4"/>
            <a:r>
              <a:rPr lang="es-ES_tradnl" altLang="es-CL" noProof="0"/>
              <a:t>Quinto nivel</a:t>
            </a:r>
            <a:endParaRPr lang="es-ES" altLang="es-C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EE4DB2-A9E1-4B06-A9E6-65A81535BD3D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28913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CL" smtClean="0">
              <a:ea typeface="ヒラギノ角ゴ Pro W3"/>
              <a:cs typeface="ヒラギノ角ゴ Pro W3"/>
            </a:endParaRPr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7587B2-CA6C-4B6A-A667-ED4DD1EB5D95}" type="slidenum">
              <a:rPr lang="es-ES" smtClean="0">
                <a:ea typeface="ヒラギノ角ゴ Pro W3"/>
                <a:cs typeface="ヒラギノ角ゴ Pro W3"/>
              </a:rPr>
              <a:pPr/>
              <a:t>17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5231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E4DB2-A9E1-4B06-A9E6-65A81535BD3D}" type="slidenum">
              <a:rPr lang="es-ES" altLang="es-CL" smtClean="0"/>
              <a:pPr>
                <a:defRPr/>
              </a:pPr>
              <a:t>21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1596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E4DB2-A9E1-4B06-A9E6-65A81535BD3D}" type="slidenum">
              <a:rPr lang="es-ES" altLang="es-CL" smtClean="0"/>
              <a:pPr>
                <a:defRPr/>
              </a:pPr>
              <a:t>23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03005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E4DB2-A9E1-4B06-A9E6-65A81535BD3D}" type="slidenum">
              <a:rPr lang="es-ES" altLang="es-CL" smtClean="0"/>
              <a:pPr>
                <a:defRPr/>
              </a:pPr>
              <a:t>24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80822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2079">
              <a:defRPr/>
            </a:pPr>
            <a:r>
              <a:rPr lang="es-CL" dirty="0" smtClean="0"/>
              <a:t>La comparación es sólo entre las instituciones que participan en ambos estudios, </a:t>
            </a:r>
            <a:r>
              <a:rPr lang="es-CL" b="1" dirty="0" smtClean="0"/>
              <a:t>41 Instituciones Cerradas DE</a:t>
            </a:r>
            <a:r>
              <a:rPr lang="es-CL" b="1" baseline="0" dirty="0" smtClean="0"/>
              <a:t> LAS CUALES 32 ESTAN ACREDITADAS</a:t>
            </a:r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8EC9-D112-4F91-9729-98BC714CAE09}" type="slidenum">
              <a:rPr lang="es-ES" altLang="es-CL" smtClean="0"/>
              <a:pPr/>
              <a:t>52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4658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7F5D59-F0CF-4BFB-BE92-B6678062A770}" type="slidenum">
              <a:rPr lang="es-ES" altLang="es-CL" smtClean="0"/>
              <a:pPr/>
              <a:t>55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86885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3025-0D97-4E9C-9B18-3ED5402AF673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77C3-41F5-462B-BD72-0AC6257E2980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8820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EDAF-A814-489D-984C-717C1F502C15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2137-2657-48E0-AEC6-2C24EECA15D7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1276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923A-5185-4DD1-BC81-1674C14684D5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9565-3DBD-4308-89E6-A5E9B8DBBAFD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5803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C388-2162-4294-8BAD-5EBA2ECC9D24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F7A7-3F7F-45B8-B072-F7AAC02E3F49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5417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88BF-C07C-42A3-872E-4BB426E628E1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CCC4-6E38-44D3-B246-DFDA4AEB1BF2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05380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559F-EF7F-4640-8AAC-1F1230714128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7A47-833E-4A1E-9EBD-4E4883A02205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50406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28B9-42BF-4F98-B357-B8E6E8DA8E56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47F3-A0D1-436D-9C2F-7FF9D1F2B373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5480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59BF-A0B6-440F-B667-152458695FEA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3483-98C7-4D20-9E61-A7AF88AF55FF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12562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BD6E-AA54-4D18-AACA-C21502ACFEFF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8247-11C5-49E5-A549-A82FED14B43B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23888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FCF7-C85B-4687-8751-F888F9A9C213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35F3-FC05-416C-8AE1-008934BCD2E4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21075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A356-1974-4E14-8520-39A4C218945B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D5AC-BA61-42E3-931D-C5CABBCE485A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61574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  <a:endParaRPr lang="es-ES" altLang="es-CL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s-ES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064E4B-F9BF-47AF-8D78-13DD471D9051}" type="datetimeFigureOut">
              <a:rPr lang="es-ES" altLang="es-CL"/>
              <a:pPr>
                <a:defRPr/>
              </a:pPr>
              <a:t>14/11/2018</a:t>
            </a:fld>
            <a:endParaRPr lang="es-ES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ABF9CF-E5C3-416B-BBD1-4054ED753C03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hyperlink" Target="http://www.supersalud.gob.cl/documentacion/569/articles-7138_recurso_1.pdf" TargetMode="External"/><Relationship Id="rId18" Type="http://schemas.openxmlformats.org/officeDocument/2006/relationships/image" Target="../media/image21.jpeg"/><Relationship Id="rId3" Type="http://schemas.openxmlformats.org/officeDocument/2006/relationships/hyperlink" Target="http://www.supersalud.gob.cl/documentacion/569/articles-7132_recurso_1.pdf" TargetMode="External"/><Relationship Id="rId7" Type="http://schemas.openxmlformats.org/officeDocument/2006/relationships/hyperlink" Target="http://www.supersalud.gob.cl/documentacion/569/articles-7134_recurso_1.pdf" TargetMode="External"/><Relationship Id="rId12" Type="http://schemas.openxmlformats.org/officeDocument/2006/relationships/image" Target="../media/image18.gif"/><Relationship Id="rId17" Type="http://schemas.openxmlformats.org/officeDocument/2006/relationships/hyperlink" Target="http://www.supersalud.gob.cl/normativa/571/articles-4530_quimio1.pdf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hyperlink" Target="http://www.supersalud.gob.cl/documentacion/569/articles-7137_recurso_1.pdf" TargetMode="External"/><Relationship Id="rId5" Type="http://schemas.openxmlformats.org/officeDocument/2006/relationships/hyperlink" Target="http://www.supersalud.gob.cl/documentacion/569/articles-7133_recurso_1.pdf" TargetMode="External"/><Relationship Id="rId15" Type="http://schemas.openxmlformats.org/officeDocument/2006/relationships/hyperlink" Target="http://www.supersalud.gob.cl/normativa/571/articles-4530_rec_manual.pdf" TargetMode="External"/><Relationship Id="rId10" Type="http://schemas.openxmlformats.org/officeDocument/2006/relationships/image" Target="../media/image17.gif"/><Relationship Id="rId19" Type="http://schemas.openxmlformats.org/officeDocument/2006/relationships/hyperlink" Target="http://www.supersalud.gob.cl/documentacion/569/articles-7136_recurso_1.pdf" TargetMode="External"/><Relationship Id="rId4" Type="http://schemas.openxmlformats.org/officeDocument/2006/relationships/image" Target="../media/image14.gif"/><Relationship Id="rId9" Type="http://schemas.openxmlformats.org/officeDocument/2006/relationships/hyperlink" Target="http://www.supersalud.gob.cl/documentacion/569/articles-7135_recurso_1.pdf" TargetMode="External"/><Relationship Id="rId1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persalud.gob.cl/documentacion/666/w3-article-16835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2"/>
          <p:cNvGrpSpPr>
            <a:grpSpLocks/>
          </p:cNvGrpSpPr>
          <p:nvPr/>
        </p:nvGrpSpPr>
        <p:grpSpPr bwMode="auto">
          <a:xfrm>
            <a:off x="533400" y="6569075"/>
            <a:ext cx="1241425" cy="149225"/>
            <a:chOff x="374772" y="6708583"/>
            <a:chExt cx="1240660" cy="149417"/>
          </a:xfrm>
        </p:grpSpPr>
        <p:sp>
          <p:nvSpPr>
            <p:cNvPr id="10" name="Rectángulo 9"/>
            <p:cNvSpPr/>
            <p:nvPr/>
          </p:nvSpPr>
          <p:spPr>
            <a:xfrm>
              <a:off x="374772" y="6708583"/>
              <a:ext cx="567975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42747" y="6708583"/>
              <a:ext cx="672685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307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76213"/>
            <a:ext cx="46259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ángulo 1"/>
          <p:cNvSpPr>
            <a:spLocks noChangeArrowheads="1"/>
          </p:cNvSpPr>
          <p:nvPr/>
        </p:nvSpPr>
        <p:spPr bwMode="auto">
          <a:xfrm>
            <a:off x="817562" y="1748467"/>
            <a:ext cx="10969146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s-CL" altLang="es-CL" sz="4000" b="1" dirty="0">
                <a:latin typeface="Corbel" panose="020B0503020204020204" pitchFamily="34" charset="0"/>
              </a:rPr>
              <a:t> </a:t>
            </a:r>
            <a:r>
              <a:rPr lang="es-CL" altLang="es-CL" sz="4000" b="1" dirty="0" smtClean="0">
                <a:latin typeface="Corbel" panose="020B0503020204020204" pitchFamily="34" charset="0"/>
              </a:rPr>
              <a:t>APS Gran desafío Pendiente</a:t>
            </a:r>
            <a:r>
              <a:rPr lang="es-CL" altLang="es-CL" sz="4000" b="1" dirty="0">
                <a:latin typeface="Corbel" panose="020B0503020204020204" pitchFamily="34" charset="0"/>
              </a:rPr>
              <a:t/>
            </a:r>
            <a:br>
              <a:rPr lang="es-CL" altLang="es-CL" sz="4000" b="1" dirty="0">
                <a:latin typeface="Corbel" panose="020B0503020204020204" pitchFamily="34" charset="0"/>
              </a:rPr>
            </a:br>
            <a:r>
              <a:rPr lang="es-CL" altLang="es-CL" sz="4000" b="1" dirty="0">
                <a:latin typeface="Corbel" panose="020B0503020204020204" pitchFamily="34" charset="0"/>
              </a:rPr>
              <a:t>					</a:t>
            </a:r>
            <a:endParaRPr lang="es-CL" altLang="es-CL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s-CL" altLang="es-CL" b="1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“Acreditación Melipilla"</a:t>
            </a:r>
            <a:endParaRPr lang="es-CL" altLang="es-CL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s-ES" altLang="es-CL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s-ES" altLang="es-CL" sz="3000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Enrique Ayarza </a:t>
            </a:r>
            <a:r>
              <a:rPr lang="es-ES" altLang="es-CL" sz="18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Ramírez - Intendente </a:t>
            </a: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L" sz="18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Prestadores de Salud</a:t>
            </a:r>
            <a:endParaRPr lang="es-ES" altLang="es-CL" sz="1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Superintendencia de Salud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sz="16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s-ES" altLang="es-CL" sz="16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Octubre 2018</a:t>
            </a:r>
            <a:endParaRPr lang="es-ES" altLang="es-CL" sz="1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24890" r="21927" b="5266"/>
          <a:stretch/>
        </p:blipFill>
        <p:spPr bwMode="auto">
          <a:xfrm>
            <a:off x="2241307" y="1251562"/>
            <a:ext cx="7262458" cy="487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371475" y="715393"/>
            <a:ext cx="1141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/>
            <a:r>
              <a:rPr lang="es-CL" sz="2000" b="1" dirty="0" smtClean="0">
                <a:solidFill>
                  <a:srgbClr val="0000CC"/>
                </a:solidFill>
              </a:rPr>
              <a:t>DISMINUCIÓN DE LA MORTALIDAD POR INFARTO POST AUGE EN 10 HOSPITALES PÚBLICOS CHILENOS</a:t>
            </a:r>
            <a:endParaRPr lang="es-CL" sz="2000" b="1" dirty="0">
              <a:solidFill>
                <a:srgbClr val="0000CC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41307" y="6168641"/>
            <a:ext cx="7262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 </a:t>
            </a:r>
            <a:r>
              <a:rPr lang="es-CL" sz="16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Gemi</a:t>
            </a:r>
            <a:endParaRPr lang="es-CL" sz="16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15" name="Rectángulo 14"/>
          <p:cNvSpPr/>
          <p:nvPr/>
        </p:nvSpPr>
        <p:spPr>
          <a:xfrm>
            <a:off x="371475" y="715393"/>
            <a:ext cx="1141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/>
            <a:r>
              <a:rPr lang="es-CL" sz="2000" b="1" dirty="0" smtClean="0">
                <a:solidFill>
                  <a:srgbClr val="0000CC"/>
                </a:solidFill>
              </a:rPr>
              <a:t>EVALUACIÓN POLÍTICAS PÚBLICAS AUGE (GES): SOBREVIDA POST PARTO</a:t>
            </a:r>
            <a:endParaRPr lang="es-CL" sz="2000" b="1" dirty="0">
              <a:solidFill>
                <a:srgbClr val="0000CC"/>
              </a:solidFill>
            </a:endParaRPr>
          </a:p>
        </p:txBody>
      </p:sp>
      <p:pic>
        <p:nvPicPr>
          <p:cNvPr id="17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22628" r="17742" b="10695"/>
          <a:stretch/>
        </p:blipFill>
        <p:spPr bwMode="auto">
          <a:xfrm>
            <a:off x="1367932" y="1163920"/>
            <a:ext cx="8928640" cy="4897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2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16707" y="512139"/>
            <a:ext cx="3716011" cy="1123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1800" b="1" dirty="0" smtClean="0"/>
              <a:t>Informe publicado en noviembre de 1999 por el Instituto de Medicina de los Estados Unidos</a:t>
            </a:r>
            <a:endParaRPr lang="es-MX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4" y="1349479"/>
            <a:ext cx="2794886" cy="41923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1009" y="5583348"/>
            <a:ext cx="3825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reporte se basó en el análisis de 30.195 pacientes atendidos en hospitales de los EEUU.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06789" y="1708268"/>
            <a:ext cx="2678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Errar es humano………….</a:t>
            </a:r>
            <a:endParaRPr lang="es-CL" sz="2000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a 20"/>
          <p:cNvGraphicFramePr/>
          <p:nvPr>
            <p:extLst/>
          </p:nvPr>
        </p:nvGraphicFramePr>
        <p:xfrm>
          <a:off x="4439530" y="1302362"/>
          <a:ext cx="7154779" cy="488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4128414" y="723044"/>
            <a:ext cx="7658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“ERRAR ES HUMANO; CONSTRUYENDO UN SISTEMA DE SALUD MÁS SEGURO”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196882" y="3918670"/>
            <a:ext cx="3465555" cy="2043952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muerte hospitalaria por errores asistenciales de cada 343 a 764 ingresos</a:t>
            </a:r>
          </a:p>
        </p:txBody>
      </p:sp>
    </p:spTree>
    <p:extLst>
      <p:ext uri="{BB962C8B-B14F-4D97-AF65-F5344CB8AC3E}">
        <p14:creationId xmlns:p14="http://schemas.microsoft.com/office/powerpoint/2010/main" val="28918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5" y="1342169"/>
            <a:ext cx="3132119" cy="314920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1475" y="629587"/>
            <a:ext cx="110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ISOAPARIENCIA DE LOS MEDICAMENTOS</a:t>
            </a:r>
            <a:endParaRPr lang="es-CL" sz="2800" dirty="0"/>
          </a:p>
        </p:txBody>
      </p:sp>
      <p:pic>
        <p:nvPicPr>
          <p:cNvPr id="17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51812" r="16371"/>
          <a:stretch/>
        </p:blipFill>
        <p:spPr>
          <a:xfrm>
            <a:off x="7739201" y="1385582"/>
            <a:ext cx="4139872" cy="31517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47" y="1385582"/>
            <a:ext cx="3858110" cy="30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" b="13255"/>
          <a:stretch/>
        </p:blipFill>
        <p:spPr bwMode="auto">
          <a:xfrm>
            <a:off x="1436825" y="598663"/>
            <a:ext cx="9191201" cy="601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7137780" y="617538"/>
            <a:ext cx="1406614" cy="58924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6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99" y="1462445"/>
            <a:ext cx="5701833" cy="48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457201" y="1600200"/>
            <a:ext cx="4804347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CL" altLang="es-CL" sz="2800" dirty="0" smtClean="0">
                <a:solidFill>
                  <a:srgbClr val="002060"/>
                </a:solidFill>
              </a:rPr>
              <a:t>“</a:t>
            </a:r>
            <a:r>
              <a:rPr lang="es-CL" altLang="es-CL" sz="2800" i="1" dirty="0" smtClean="0">
                <a:solidFill>
                  <a:srgbClr val="002060"/>
                </a:solidFill>
              </a:rPr>
              <a:t>Puede resultar</a:t>
            </a:r>
          </a:p>
          <a:p>
            <a:pPr marL="0" indent="0">
              <a:buFontTx/>
              <a:buNone/>
            </a:pPr>
            <a:r>
              <a:rPr lang="es-CL" altLang="es-CL" sz="2800" i="1" dirty="0" smtClean="0">
                <a:solidFill>
                  <a:srgbClr val="002060"/>
                </a:solidFill>
              </a:rPr>
              <a:t>sorprendente que lo</a:t>
            </a:r>
          </a:p>
          <a:p>
            <a:pPr marL="0" indent="0">
              <a:buFontTx/>
              <a:buNone/>
            </a:pPr>
            <a:r>
              <a:rPr lang="es-CL" altLang="es-CL" sz="2800" i="1" dirty="0" smtClean="0">
                <a:solidFill>
                  <a:srgbClr val="002060"/>
                </a:solidFill>
              </a:rPr>
              <a:t>primero que haya que</a:t>
            </a:r>
          </a:p>
          <a:p>
            <a:pPr marL="0" indent="0">
              <a:buFontTx/>
              <a:buNone/>
            </a:pPr>
            <a:r>
              <a:rPr lang="es-CL" altLang="es-CL" sz="2800" i="1" dirty="0" smtClean="0">
                <a:solidFill>
                  <a:srgbClr val="002060"/>
                </a:solidFill>
              </a:rPr>
              <a:t>pedirle a un hospital es</a:t>
            </a:r>
          </a:p>
          <a:p>
            <a:pPr marL="0" indent="0">
              <a:buFontTx/>
              <a:buNone/>
            </a:pPr>
            <a:r>
              <a:rPr lang="es-CL" altLang="es-CL" sz="2800" i="1" dirty="0" smtClean="0">
                <a:solidFill>
                  <a:srgbClr val="002060"/>
                </a:solidFill>
              </a:rPr>
              <a:t>que no cause ningún</a:t>
            </a:r>
          </a:p>
          <a:p>
            <a:pPr marL="0" indent="0">
              <a:buFontTx/>
              <a:buNone/>
            </a:pPr>
            <a:r>
              <a:rPr lang="es-CL" altLang="es-CL" sz="2800" i="1" dirty="0" smtClean="0">
                <a:solidFill>
                  <a:srgbClr val="002060"/>
                </a:solidFill>
              </a:rPr>
              <a:t>daño”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-660864" y="702971"/>
            <a:ext cx="6202363" cy="1209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CL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Florence Nightingale</a:t>
            </a:r>
            <a:endParaRPr lang="es-C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3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6" name="Rectángulo 33"/>
          <p:cNvSpPr>
            <a:spLocks noChangeArrowheads="1"/>
          </p:cNvSpPr>
          <p:nvPr/>
        </p:nvSpPr>
        <p:spPr bwMode="auto">
          <a:xfrm>
            <a:off x="261940" y="706037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 Explícita de Calidad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644169"/>
              </p:ext>
            </p:extLst>
          </p:nvPr>
        </p:nvGraphicFramePr>
        <p:xfrm>
          <a:off x="839791" y="1263535"/>
          <a:ext cx="10947397" cy="513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09687" y="214314"/>
            <a:ext cx="87153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>
              <a:defRPr/>
            </a:pPr>
            <a:r>
              <a:rPr lang="es-ES_tradnl" sz="2800" b="1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	</a:t>
            </a:r>
            <a:r>
              <a:rPr lang="es-ES_tradnl" sz="2400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rPr>
              <a:t>Estándares de Acreditación Publicados </a:t>
            </a:r>
          </a:p>
          <a:p>
            <a:pPr marL="571500" indent="-571500">
              <a:defRPr/>
            </a:pPr>
            <a:endParaRPr lang="es-ES_tradnl" sz="2800" b="1" dirty="0">
              <a:solidFill>
                <a:srgbClr val="C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47884" y="2230230"/>
            <a:ext cx="114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Cerrada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45" name="Picture 21" descr="imagen recurso_9_B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00" y="1244678"/>
            <a:ext cx="804866" cy="985552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018028" y="223023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Abierta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47" name="Picture 23" descr="imagen recurso_5_B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175" y="1244679"/>
            <a:ext cx="804865" cy="985551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5873694" y="2230229"/>
            <a:ext cx="1518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Psiquiátrica Cerrada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49" name="Picture 25" descr="imagen recurso_28_B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5362" y="1244679"/>
            <a:ext cx="804865" cy="985551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8051616" y="223023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Centro de Diálisis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51" name="Picture 27" descr="imagen recurso_29_B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79603" y="1244680"/>
            <a:ext cx="804865" cy="985551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2166910" y="4600666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 de Imagenología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53" name="Picture 29" descr="imagen recurso_30_B.gif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4100" y="3476614"/>
            <a:ext cx="804866" cy="985552"/>
          </a:xfrm>
          <a:prstGeom prst="rect">
            <a:avLst/>
          </a:prstGeom>
          <a:noFill/>
        </p:spPr>
      </p:pic>
      <p:sp>
        <p:nvSpPr>
          <p:cNvPr id="30" name="29 Rectángulo"/>
          <p:cNvSpPr/>
          <p:nvPr/>
        </p:nvSpPr>
        <p:spPr>
          <a:xfrm>
            <a:off x="3881629" y="4600666"/>
            <a:ext cx="157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Laboratorios Clínicos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55" name="Picture 31" descr="imagen recurso_31_B.gif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67175" y="3476616"/>
            <a:ext cx="804865" cy="985551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5641776" y="4600666"/>
            <a:ext cx="162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 de Radioterapia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57" name="Picture 33" descr="imagen manual.gif">
            <a:hlinkClick r:id="rId15" tooltip="Manuales Generales de Acreditación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5362" y="3476615"/>
            <a:ext cx="804865" cy="985551"/>
          </a:xfrm>
          <a:prstGeom prst="rect">
            <a:avLst/>
          </a:prstGeom>
          <a:noFill/>
        </p:spPr>
      </p:pic>
      <p:sp>
        <p:nvSpPr>
          <p:cNvPr id="34" name="33 Rectángulo"/>
          <p:cNvSpPr/>
          <p:nvPr/>
        </p:nvSpPr>
        <p:spPr>
          <a:xfrm>
            <a:off x="7774317" y="4462166"/>
            <a:ext cx="2110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Unidades de Quimioterapia Ambulatoria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59" name="Picture 35" descr="imagen quimio.jpg">
            <a:hlinkClick r:id="rId17" tooltip="Manuales Generales de Acreditación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79603" y="3476615"/>
            <a:ext cx="804865" cy="985551"/>
          </a:xfrm>
          <a:prstGeom prst="rect">
            <a:avLst/>
          </a:prstGeom>
          <a:noFill/>
        </p:spPr>
      </p:pic>
      <p:sp>
        <p:nvSpPr>
          <p:cNvPr id="36" name="35 Rectángulo"/>
          <p:cNvSpPr/>
          <p:nvPr/>
        </p:nvSpPr>
        <p:spPr>
          <a:xfrm>
            <a:off x="3881423" y="5429265"/>
            <a:ext cx="1878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 de Esterilización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61" name="Picture 37" descr="imagen recurso_11_b.gif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56233" y="5429264"/>
            <a:ext cx="619128" cy="619128"/>
          </a:xfrm>
          <a:prstGeom prst="rect">
            <a:avLst/>
          </a:prstGeom>
          <a:noFill/>
        </p:spPr>
      </p:pic>
      <p:sp>
        <p:nvSpPr>
          <p:cNvPr id="21" name="20 Elipse"/>
          <p:cNvSpPr/>
          <p:nvPr/>
        </p:nvSpPr>
        <p:spPr>
          <a:xfrm>
            <a:off x="3593487" y="1052736"/>
            <a:ext cx="2150886" cy="1967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7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Título"/>
          <p:cNvSpPr>
            <a:spLocks noGrp="1"/>
          </p:cNvSpPr>
          <p:nvPr>
            <p:ph type="title"/>
          </p:nvPr>
        </p:nvSpPr>
        <p:spPr>
          <a:xfrm>
            <a:off x="207818" y="274638"/>
            <a:ext cx="11374582" cy="1143000"/>
          </a:xfrm>
        </p:spPr>
        <p:txBody>
          <a:bodyPr>
            <a:normAutofit fontScale="90000"/>
          </a:bodyPr>
          <a:lstStyle/>
          <a:p>
            <a:pPr algn="ctr" defTabSz="914400" eaLnBrk="1" hangingPunct="1"/>
            <a:r>
              <a:rPr lang="es-MX" altLang="es-ES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Estándares vigentes del Sistema de Acreditación</a:t>
            </a:r>
            <a:br>
              <a:rPr lang="es-MX" altLang="es-ES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</a:br>
            <a:r>
              <a:rPr lang="es-MX" altLang="es-ES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de Prestadores Institucionales de Salud</a:t>
            </a:r>
            <a:r>
              <a:rPr lang="es-ES" altLang="es-ES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/>
            </a:r>
            <a:br>
              <a:rPr lang="es-ES" altLang="es-ES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</a:br>
            <a:endParaRPr lang="es-CL" altLang="es-ES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108547" name="2 Marcador de contenido"/>
          <p:cNvSpPr>
            <a:spLocks noGrp="1"/>
          </p:cNvSpPr>
          <p:nvPr>
            <p:ph idx="1"/>
          </p:nvPr>
        </p:nvSpPr>
        <p:spPr>
          <a:xfrm>
            <a:off x="3303320" y="1504505"/>
            <a:ext cx="7200800" cy="4759349"/>
          </a:xfrm>
        </p:spPr>
        <p:txBody>
          <a:bodyPr>
            <a:normAutofit/>
          </a:bodyPr>
          <a:lstStyle/>
          <a:p>
            <a:pPr marL="0" indent="0" algn="just" defTabSz="914400" eaLnBrk="1" hangingPunct="1">
              <a:spcBef>
                <a:spcPct val="0"/>
              </a:spcBef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N°18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del 19/03/09 del MINSAL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, que aprueba los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Estándares</a:t>
            </a:r>
            <a:r>
              <a:rPr lang="es-MX" altLang="es-ES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Generales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para Prestadores Institucionales de Salud de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Atención Cerrada </a:t>
            </a:r>
            <a:r>
              <a:rPr lang="es-MX" altLang="es-ES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y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Abierta</a:t>
            </a:r>
            <a:r>
              <a:rPr lang="es-MX" altLang="es-ES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</a:p>
          <a:p>
            <a:pPr marL="0" indent="0" algn="just" defTabSz="914400" eaLnBrk="1" hangingPunct="1">
              <a:spcBef>
                <a:spcPct val="0"/>
              </a:spcBef>
              <a:buNone/>
            </a:pPr>
            <a:endParaRPr lang="es-MX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algn="just" defTabSz="914400" eaLnBrk="1" hangingPunct="1">
              <a:spcBef>
                <a:spcPct val="0"/>
              </a:spcBef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N°33/2010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:Estándar para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Atención Psiquiátrica Cerrada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					 </a:t>
            </a:r>
          </a:p>
          <a:p>
            <a:pPr marL="0" indent="0" algn="just" defTabSz="914400" eaLnBrk="1" hangingPunct="1">
              <a:spcBef>
                <a:spcPct val="0"/>
              </a:spcBef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 34/2010</a:t>
            </a:r>
            <a:r>
              <a:rPr lang="es-ES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: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Estándar para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Centros de Diálisis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</a:p>
          <a:p>
            <a:pPr marL="0" indent="0" algn="just" defTabSz="914400" eaLnBrk="1" hangingPunct="1">
              <a:spcBef>
                <a:spcPct val="0"/>
              </a:spcBef>
              <a:buNone/>
            </a:pPr>
            <a:endParaRPr lang="es-ES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defTabSz="914400"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 35/2010 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:Estándar para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Esterilización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</a:p>
          <a:p>
            <a:pPr marL="0" indent="0" defTabSz="914400">
              <a:buNone/>
            </a:pPr>
            <a:endParaRPr lang="es-ES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defTabSz="914400"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 36/2010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:Estándar para </a:t>
            </a:r>
            <a:r>
              <a:rPr lang="es-MX" altLang="es-ES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Imagenología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0" indent="0" defTabSz="914400">
              <a:buNone/>
            </a:pPr>
            <a:endParaRPr lang="es-ES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defTabSz="914400"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 37/2010</a:t>
            </a:r>
            <a:r>
              <a:rPr lang="es-ES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</a:t>
            </a:r>
            <a:r>
              <a:rPr lang="es-ES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: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Estándar para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Laboratorios Clínicos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 </a:t>
            </a:r>
          </a:p>
          <a:p>
            <a:pPr marL="0" indent="0" defTabSz="914400">
              <a:buNone/>
            </a:pPr>
            <a:endParaRPr lang="es-ES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defTabSz="914400"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 346/2011</a:t>
            </a:r>
            <a:r>
              <a:rPr lang="es-ES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: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Estándar para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Quimioterapia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</a:p>
          <a:p>
            <a:pPr marL="0" indent="0" defTabSz="914400">
              <a:buNone/>
            </a:pPr>
            <a:endParaRPr lang="es-MX" altLang="es-ES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defTabSz="914400">
              <a:buNone/>
            </a:pP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Decreto N° 347/2011:</a:t>
            </a:r>
            <a:r>
              <a:rPr lang="es-MX" altLang="es-E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Estándar para </a:t>
            </a:r>
            <a:r>
              <a:rPr lang="es-MX" altLang="es-E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Radioterapia</a:t>
            </a:r>
            <a:r>
              <a:rPr lang="es-MX" altLang="es-E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.</a:t>
            </a:r>
            <a:endParaRPr lang="es-ES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algn="just" defTabSz="914400" eaLnBrk="1" hangingPunct="1">
              <a:spcBef>
                <a:spcPct val="0"/>
              </a:spcBef>
              <a:buNone/>
            </a:pPr>
            <a:endParaRPr lang="es-MX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algn="just" defTabSz="914400" eaLnBrk="1" hangingPunct="1">
              <a:spcBef>
                <a:spcPct val="0"/>
              </a:spcBef>
              <a:buNone/>
            </a:pPr>
            <a:endParaRPr lang="es-ES" altLang="es-E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0" indent="0" defTabSz="914400"/>
            <a:endParaRPr lang="es-CL" altLang="es-ES" dirty="0" smtClean="0">
              <a:solidFill>
                <a:schemeClr val="tx2">
                  <a:lumMod val="5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8548" name="AutoShape 2" descr="data:image/jpeg;base64,/9j/4AAQSkZJRgABAQAAAQABAAD/2wCEAAkGBhIQDw8PEBAQEA8PDw8PFBAQEBAUEA8QFBAVFBQQFRUXHCYeFxkjGRQUHzAgIycpLCwtFR4xNTAsNSYrLSkBCQoKDgwOFA8PGCkdHBwpKSkpKSkpKSkpKSkpLCkpKSkpKSkpKSkpKSkpKSkpKSkpKSkpLCkpKSksKSkpLCkpKf/AABEIAOEA4QMBIgACEQEDEQH/xAAcAAACAgMBAQAAAAAAAAAAAAAAAQIDBAUGBwj/xAA/EAABAwEFBAcFBwIGAwAAAAABAAIRAwQhMVFhBQYSQRMiUnGBkaEUMrHR8AdCYnKSwdIV4SNDU4Ki8RYkM//EABkBAQEBAQEBAAAAAAAAAAAAAAABAgMEBf/EACIRAQEAAgMBAAMAAwEAAAAAAAABAhEDEiExE0FRImFxMv/aAAwDAQACEQMRAD8A9cQhKV4HcIlKUpQNJCSimhJEqAQlKUoGUJShFCEpSlBKUpSlJA5QkhQMlEqJQoJSiVFEoJJJSiUQ5SlBSlBKUSoylKCcoUJQoMtIpSlK6IZSQlKKcpIJSlQNJEpIGkiUpQNKUpSlTapSoyhCARKJQgJQlKEDlKUSkoHKUoSQSlCimgJSJQkUDlCSFA0JIQZSEJLaBJOVFA0igpIGlKSTnRfkgkud2tvnSoVG0wOkvhzmm5ugzK5rfTeIurcNGseBrYESGl33u/vXGVtpSMnAwRcuuPHv6be3WHaVOs0OpuBBE6/WqyV4jsDex1CoGl0Mm4j7pmZOi9W2LvA2uA10B8XXiH3YjVc8sLi03CEpQSsBolRlCCSiiUIBEpFCBpISQOU1BOUDlKUJSiHKJSlKVBKUKMpoMtJCS2hpJSkgaSEkASuG3r3o45o0ndTBzgffPyWw3x3g6NvQMPWc2Xkcm8m+K8ztNUtJcPcMkgfczcNMwuvHjv2l8PaNqEGb1o/beF0kcQwIzGRTt9rkwDIWA58r0stpbLHLBVpHjpC4x79M5PH7rJ2HvA+zkAy6nlMOZq08u7BamwW59F4ewxyIPuuHNpHMLa1GUa446MUqv3qLj1Cc6buX5T4FZrUev7rb1U7W3hDwajRMG5xGcZrfyuC+zHdzo6brXUHXfNOmOyyes7vJEdw1XeSvHlJL4pynKhKJWVSQooQOUkSkgcoSQgChCSgcoSRKIaEkIGhJNBlJShIraBIpcSXGM0EpWi3o3iNkazhYHufxe9PCA2LtTet3xLzHfTbBtFXhYTw05azU8ye8hXGbqtLbtsdO91QmS4lxk8+crU7U2mILWc7p0WLaqkPP3XG5zeU5rXWoEGCCDrzyXq1tlW5yiAjhUg1aNLGi5dBufuk63Vi0ONOmxvE+oBPDyaAOZJ+BXOtN4HgvcdwadBlkYylHGRx1DdL3YFwPNow08Vz5LZFjc7F2U2y0KdBri4MnrOiXEmSdL+SzUEpLytBCEKAlCSJQNEpJFA0JIUDSlEoQBKQSKJQSlKUSkiHKaihQWOteipfaCeajwpQsXKvRJIrcZ5lLg1KtSUVXwnMri97tgOp9JaaLS5pBL2jGmedQDm3PLuw7glRlaxy61LJXz5arRJPOU6VoBAZUBczkR77Py5jReib4/ZyKnFaLG0Cpi6gIDXnOnkfw4ZLzapTLSWvaWuaYLXAggjkQcCvfhnMp44XHSyvYizrAh9M4Pbh3EYtOhTsdjfWe2nTaXPcYAAkqzZlnrVX9FQa57nA9VgkkC+/TvXqW4Wwn2elUfWpCnVqOESBx8AGBjAE8lnk5JjPDGbrQV/stJso4Xxax1on/AAnD/TnkfxLmdlbZr2CtwPD2FjuswyHNOY8OeB1C9uuWj3n3To25kO6lZo6lYC9v4XdpunkuGHPZ5l8by45fjL2DvdTtLGkEcRuuuk5Ecjp5LcC2NXhFanadmWgseOE4506rJ94HmPgdV6RuzvdTtDQHGHAXzi3R2Y/F55rfJx3/ANYM42fMnYe2NzTFqbmsU0hp4rDtdvo05Dnicmi9eeZV06RuBVGYUuJcw3aIqAuo/cPWB94DNZVC2OMEHwTtZ9Jx7+VvZQSqLPX4hqrZW3KzRyiUkkEkSoolQEoSlEoGiVEoCgkhJJB5Gzf60AiemEaT+6yB9pVUYl472H+6HbNHZVD9mjJX/D+O+8mYz7Tnc3N8Wf2WQz7Ts+jPmFpH7LbkqH7KbkPJa64JuutpfaOw8m/qV7PtBp82/pcD8QuEfsdmQ8gqjsVuSdMf6dr/AB6TT34onk8crw1ajeJ9itomoOGqBAqgcL45AkTxDvC4o7JjAuHc4/NRNgeMKj/MqzDXynafuO93RtFlsdEt46XSG99QzLxN2IuAyXQ0947O7CtS8XR8V5B0VYYVD4qTalUXdUjuhLx2+2kyn8e00rY1wlrmu/KQVXX2mxg6xb5ryjZ2369N0TDYAgYHQrutnWunaaHSAcNRh4XiZg4iDkuWWFxdMeuSnem10q9E07RSlh9yoCeOm7ttuuN3cV5lWpVbJUa9rjEyyo3BwyjkdF6pVpNrUn03dklp8JHw8wuXstOmRUpVWcbSR1T2ZLXAHERMg6LvxZ9Y5cvH6zd3d9BVZ0bzDgPdm7vZl+XyW7tNIVqTuG9zASI5xiCvLdqbHqWU9IJ6MvcwOm9rgJ4HRgYOPPwKz7HvHVa9jnPcZb7rXRxXXTH1cut45f8ALFjvZOuTp7FtDoKzHgy0xxCcWnEFdKysA9wnq+805tPJcPUtBdwvi6C4xeATeW6xIW5s9umjSeb4YW63FcebH5WuH9x2OzbV1+ElbeVy2yas1GagLqFww+Nc09NCUolbcTlIolEoEhKU5UAglJCAlCUJqjzws1VbmrJLBqq3MGq4SvSxnNVLmrJc1VvZqtyoxXNVZboshzNVXwLcqaUOYMlAtCvc0qstK1KjHc0ZJdEFcWnJC3tGM+zgrZbuWp1Oo5oua6kCdeEgg+ixTgnY6kVGjNo8pKmXsaw+t+2ubzkT6LS2oxWdfEl4xAuIm85LZsfd5/utVbHf4hN+Lrx+XBY4vtduX5GdSsTa9ntFEkgPFNwMAlrwJ4ozkLkrduzXomoQ0vptNzxEubnEyF1uzKn/ANO5gwjBv91mV6gAgYXKzlywysjN4pnN1yGxNutgUK9zL+GoBewnmcwugDDTpsaSDeSC33XAm5wOS5va1ha97nMhriTcLgb/AIqOx9vOoHoa7S6jPun3qbu008jpzXqyxmceTHLpa9O2B1qo0aF1Urmt0qlNwL2vDi4S2OY+Y5hdJK8UxuPldOTKZXw5RKjKJVc0pRKjKJVBKcqEpqCUpSlKEDlNRlCo4Mn6lRd4+iwvbR+H68UG0jT9S5dHo2yHeKqefqFWa/1P9lF1UHPzVkASq3KXSDM/XioF/wBQt6RFwVZVjnj6Cg4hWIi5UuqK1zlS4LcSo8cq2zH/ABm/laPSVWxuanYTNVxnD9hA+CZVrCetqTyz/daypLnHKSRjzMctFm1LQASchd38vrRUWamXnhaC6cY5Bc8brddc7vxk7Nb1ZOBdxaxy+AU6lN9SWU2ue/CAMCfgs+lsZ7h1nBgybiNJW62HQbQddg64km+c5XLvLkty1jqNHsvcKo5wfXIYOyLythtz7OKFelFM9HXaOrUMkO/C8cxriF10olejvd7eO/NPDbParTsu0GnUaWlpBLCeq4Tc5pGOjgvU93N7KdqYOt1sDN0HJ2R1wOmCyd4d3KNtpdHVEOE8FQDr0zmMxmOfqvIdo7OtOy7RBkYlrx7lVn7jMcl6JceSav1z9xe6SkuM3T33ZXaKb7ngAcN5I1acXDTEarsGVA4Aggg3gjArz5YXG+tS7TlCUolYUJyoSnKCSSSEDlJEoVHmT3PGNSzu8fmxUVbZGLGO0b0ZHhICo9nGSRs4yWJi9Xao1do0/wDRA72N85Ci3aVPsAeDx+6mbOMvgoGgMh6LckZ7VL26kdMPvv8A3TFopnmeX+Zd33hV9CMh6KJoDIeiujax1ZknrHvDmx6hLpW9t3/Aqp1EZDyCj0IyHkqbn8Wufk835sHzRTDnG5wP+w/yVRpDJAZGF3dKu08TtFUtby43EiByCusRMcLA0kmXPJAEnlJxCxDSHMT5pCmPqUvpLr46KzbJpm97w85cQ4QtvZ2BohpAAyhcNwd/mU4PIu81zvHb+129EZePe9QpAXnrDW8XLznjeMHuWVYrRUfUawOIL3ATJxzhY/D/ALOz0kW57Q2b7sRzR/UnLU0GdGwNDnOi+T3DDIXeqsbVKnqdY2X9TKxNrUqdqpOo1mcTTeD95ju008isd1dBtSsysOkeYba2LVsVWZJYTLKjZE6aO0+K63dXfs3U6rgHG7iPuu/Nk78Q8QtxbKTKzCyo0OY4Xg/WK8929u8+yu42S6iTc/m09l2uuBXtw5JnOuThnx9fY9ebtif3HMfWam3aq8u3f3tLIp1SSwXNd95nzGnwXa0rSHAOaQQ68OHunu10XHk4rj7PjWFxy8rejagTO1FqaDlN77lw3XTrG1/qgU27TauefaCOSqFWSrunSOp9ubmhc3xDVCbp+NozZVA2Zbp1EZFVOojIrn2aac2dVOs63BpaHyC0ttday89FRYGAwC9zS52uNy6Y200Xs6XQLIsfSkHpqYa4dmCCP2V7qWhVt0jWuoqDqK2Jp6FVup6KzIa80yo9Gs40tE20NCtbRgdGUujKzjSR0IV2MHoyjoys/oQn0AV2Nf0ZWZsal/7FLQk+TSrhZR9ArJ2fZw2sw6nPIqW+DfhMBK5OQvO6AtUOFT4glcqI8CjWptLS1zQ5rhBBEgjIhWkBMtCI863j3YNAmrRBdQ5jF1LQ5jVY+wt432cwetTOLDh3jIr000gbjBBug4ELhd6dz+j4q9nE08X0xiz8Tc26cl7OLm35k8+fHr2OrsG0m1WcdMy3nPvN7xlqswOJXlOy9rPoPDmEiOXIjJei7C21TtDerDXjGnPq35Jy8P7xMOT9VnupkqioxbHguuKorUV5HolYMlCv6PRCKyCHaeSqeHaeX91nuo6eiqdQ09Fw2ywi06eSre06eSzjZ9B5KJo6LW1a4sdp5KBpn6C2JoaKBs+nortGtdTP0FU6kfoLaGz6KBs2iso1raRy9FIsOQ8lsPZtEvZtFvY1jqZ08ikGnIeRWydZ9FH2fT4q9hgcJyHqmJyHqs72bT4o9mTYxA8j7rfVTo1+u2WDHEHDXBXus6pdSNxvuMqjPNoAUfaAsU1+R+CTCppplccqbXKgt/7UhFymheKyBWVXiFIFQZIqqTXqjjEf9pNjNEcvvTuhxcVezNh2LqQFzvxM10XH2W1vpPDmktc09169cFUa+S5vebdNtcGtRhtbEtwFX5O1Xr4ubXmThnx/uMnd/etteGVCGVcJ+6/KfmugcYuwOX1iNV42C6m4tILXNMEG4tIXa7u73y0Uq5wHVqYkaFdOXimU3GMM+v11qawv6xTzH6gheT8Of8d/yYf1vXAZ+oUI+pXKuttqyo8u3HwVD7TaTiKPr8l55hWnXFqhwfUrkhWr9mj6/JL2mv2aQ8/kr0qOsNP6lLg19Vywtdfs0vM/JJ9qr8m0x3k/xV6VXUmlqEjR19VyhtNo7LPAn5Jst9o7LPEn5K9KOrNHVRNLUeYXMVNpWjlTpT+Z38VW632k/wCXRH+8/wAVZhUdQ5n4h5hQ4PxDzC5kW20dmly5u/imLZaezS83eXup0qulLR2h5hApjtjzC5n2y1ZUfN1//FI221nDoR4v/ir0o6R/CMajfMLHLmOuD5OTb/gtH7Ra86P6n/JBrWs4ml4Pd8letNtzXow0OvwHIjxVTSOZSsG0a46tQNc1wIPWkXgjCENs509Vf+izibgCTKGAdyTbOfoFT6B3ID1QSBUg4KApOyCRpu7I9UFwOvxSeQMXBVCm7IeaHUXc2gjvTw9X0Ht77+RVoeMvULAFE4ht2hVbqRnEfqTUNo7d3ap2ocV1OsBc8c9HDmPVcDtDZdWyu4arYE3PF7Hahy742d3Jx/Uqa1jc8EFziDiCQQfBduPkuPlvjnlh2cJ7Ycz6pLrP/FqXZ/4hNdvzYuf48nROYFX0firLtEcXcvnaerak09Cn0Ck514vj91LpAroUml3Kt1MaeaySRooPAI5Iqr2cRz81HoWzeXDVW8I0UWs1VEalNuLS5w1gFQ6vajvVwAzT4ckFILe0CrOjSJPgkHlAOYotpTzU+kOhRxHIKm0RRGY9VJtIaJh+ievzTVFlNgHMK5kZhVCr9HBTY/OPNNIvHgpBY4f9SmHKaGQ4d/dKgXHI+amEyxQUPqnIp8eAPfopkDNQqUzHVdB7gVYiqpVvi/wRdzJ8AUCm/m4Eflx9VPgjA+YWkRNMapBisZB5hWimiqOjH0ELI4EJsayir+SEKUVlRQhVVZSdh4JoSCup7qBgO5CFoTp/NA5IQs/tTCikhSoYTHJCFYAYq9qEKhuSOA7yhCIipsxHemhEZzFPkEIWGlNRRYhCCSicCmhXFFQWRTwQhWiaEIUH/9k=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s-C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AutoShape 4" descr="data:image/jpeg;base64,/9j/4AAQSkZJRgABAQAAAQABAAD/2wCEAAkGBhIQDw8PEBAQEA8PDw8PFBAQEBAUEA8QFBAVFBQQFRUXHCYeFxkjGRQUHzAgIycpLCwtFR4xNTAsNSYrLSkBCQoKDgwOFA8PGCkdHBwpKSkpKSkpKSkpKSkpLCkpKSkpKSkpKSkpKSkpKSkpKSkpKSkpLCkpKSksKSkpLCkpKf/AABEIAOEA4QMBIgACEQEDEQH/xAAcAAACAgMBAQAAAAAAAAAAAAAAAQIDBAUGBwj/xAA/EAABAwEFBAcFBwIGAwAAAAABAAIRAwQhMVFhBQYSQRMiUnGBkaEUMrHR8AdCYnKSwdIV4SNDU4Ki8RYkM//EABkBAQEBAQEBAAAAAAAAAAAAAAABAgMEBf/EACIRAQEAAgMBAAMAAwEAAAAAAAABAhEDEiExE0FRImFxMv/aAAwDAQACEQMRAD8A9cQhKV4HcIlKUpQNJCSimhJEqAQlKUoGUJShFCEpSlBKUpSlJA5QkhQMlEqJQoJSiVFEoJJJSiUQ5SlBSlBKUSoylKCcoUJQoMtIpSlK6IZSQlKKcpIJSlQNJEpIGkiUpQNKUpSlTapSoyhCARKJQgJQlKEDlKUSkoHKUoSQSlCimgJSJQkUDlCSFA0JIQZSEJLaBJOVFA0igpIGlKSTnRfkgkud2tvnSoVG0wOkvhzmm5ugzK5rfTeIurcNGseBrYESGl33u/vXGVtpSMnAwRcuuPHv6be3WHaVOs0OpuBBE6/WqyV4jsDex1CoGl0Mm4j7pmZOi9W2LvA2uA10B8XXiH3YjVc8sLi03CEpQSsBolRlCCSiiUIBEpFCBpISQOU1BOUDlKUJSiHKJSlKVBKUKMpoMtJCS2hpJSkgaSEkASuG3r3o45o0ndTBzgffPyWw3x3g6NvQMPWc2Xkcm8m+K8ztNUtJcPcMkgfczcNMwuvHjv2l8PaNqEGb1o/beF0kcQwIzGRTt9rkwDIWA58r0stpbLHLBVpHjpC4x79M5PH7rJ2HvA+zkAy6nlMOZq08u7BamwW59F4ewxyIPuuHNpHMLa1GUa446MUqv3qLj1Cc6buX5T4FZrUev7rb1U7W3hDwajRMG5xGcZrfyuC+zHdzo6brXUHXfNOmOyyes7vJEdw1XeSvHlJL4pynKhKJWVSQooQOUkSkgcoSQgChCSgcoSRKIaEkIGhJNBlJShIraBIpcSXGM0EpWi3o3iNkazhYHufxe9PCA2LtTet3xLzHfTbBtFXhYTw05azU8ye8hXGbqtLbtsdO91QmS4lxk8+crU7U2mILWc7p0WLaqkPP3XG5zeU5rXWoEGCCDrzyXq1tlW5yiAjhUg1aNLGi5dBufuk63Vi0ONOmxvE+oBPDyaAOZJ+BXOtN4HgvcdwadBlkYylHGRx1DdL3YFwPNow08Vz5LZFjc7F2U2y0KdBri4MnrOiXEmSdL+SzUEpLytBCEKAlCSJQNEpJFA0JIUDSlEoQBKQSKJQSlKUSkiHKaihQWOteipfaCeajwpQsXKvRJIrcZ5lLg1KtSUVXwnMri97tgOp9JaaLS5pBL2jGmedQDm3PLuw7glRlaxy61LJXz5arRJPOU6VoBAZUBczkR77Py5jReib4/ZyKnFaLG0Cpi6gIDXnOnkfw4ZLzapTLSWvaWuaYLXAggjkQcCvfhnMp44XHSyvYizrAh9M4Pbh3EYtOhTsdjfWe2nTaXPcYAAkqzZlnrVX9FQa57nA9VgkkC+/TvXqW4Wwn2elUfWpCnVqOESBx8AGBjAE8lnk5JjPDGbrQV/stJso4Xxax1on/AAnD/TnkfxLmdlbZr2CtwPD2FjuswyHNOY8OeB1C9uuWj3n3To25kO6lZo6lYC9v4XdpunkuGHPZ5l8by45fjL2DvdTtLGkEcRuuuk5Ecjp5LcC2NXhFanadmWgseOE4506rJ94HmPgdV6RuzvdTtDQHGHAXzi3R2Y/F55rfJx3/ANYM42fMnYe2NzTFqbmsU0hp4rDtdvo05Dnicmi9eeZV06RuBVGYUuJcw3aIqAuo/cPWB94DNZVC2OMEHwTtZ9Jx7+VvZQSqLPX4hqrZW3KzRyiUkkEkSoolQEoSlEoGiVEoCgkhJJB5Gzf60AiemEaT+6yB9pVUYl472H+6HbNHZVD9mjJX/D+O+8mYz7Tnc3N8Wf2WQz7Ts+jPmFpH7LbkqH7KbkPJa64JuutpfaOw8m/qV7PtBp82/pcD8QuEfsdmQ8gqjsVuSdMf6dr/AB6TT34onk8crw1ajeJ9itomoOGqBAqgcL45AkTxDvC4o7JjAuHc4/NRNgeMKj/MqzDXynafuO93RtFlsdEt46XSG99QzLxN2IuAyXQ0947O7CtS8XR8V5B0VYYVD4qTalUXdUjuhLx2+2kyn8e00rY1wlrmu/KQVXX2mxg6xb5ryjZ2369N0TDYAgYHQrutnWunaaHSAcNRh4XiZg4iDkuWWFxdMeuSnem10q9E07RSlh9yoCeOm7ttuuN3cV5lWpVbJUa9rjEyyo3BwyjkdF6pVpNrUn03dklp8JHw8wuXstOmRUpVWcbSR1T2ZLXAHERMg6LvxZ9Y5cvH6zd3d9BVZ0bzDgPdm7vZl+XyW7tNIVqTuG9zASI5xiCvLdqbHqWU9IJ6MvcwOm9rgJ4HRgYOPPwKz7HvHVa9jnPcZb7rXRxXXTH1cut45f8ALFjvZOuTp7FtDoKzHgy0xxCcWnEFdKysA9wnq+805tPJcPUtBdwvi6C4xeATeW6xIW5s9umjSeb4YW63FcebH5WuH9x2OzbV1+ElbeVy2yas1GagLqFww+Nc09NCUolbcTlIolEoEhKU5UAglJCAlCUJqjzws1VbmrJLBqq3MGq4SvSxnNVLmrJc1VvZqtyoxXNVZboshzNVXwLcqaUOYMlAtCvc0qstK1KjHc0ZJdEFcWnJC3tGM+zgrZbuWp1Oo5oua6kCdeEgg+ixTgnY6kVGjNo8pKmXsaw+t+2ubzkT6LS2oxWdfEl4xAuIm85LZsfd5/utVbHf4hN+Lrx+XBY4vtduX5GdSsTa9ntFEkgPFNwMAlrwJ4ozkLkrduzXomoQ0vptNzxEubnEyF1uzKn/ANO5gwjBv91mV6gAgYXKzlywysjN4pnN1yGxNutgUK9zL+GoBewnmcwugDDTpsaSDeSC33XAm5wOS5va1ha97nMhriTcLgb/AIqOx9vOoHoa7S6jPun3qbu008jpzXqyxmceTHLpa9O2B1qo0aF1Urmt0qlNwL2vDi4S2OY+Y5hdJK8UxuPldOTKZXw5RKjKJVc0pRKjKJVBKcqEpqCUpSlKEDlNRlCo4Mn6lRd4+iwvbR+H68UG0jT9S5dHo2yHeKqefqFWa/1P9lF1UHPzVkASq3KXSDM/XioF/wBQt6RFwVZVjnj6Cg4hWIi5UuqK1zlS4LcSo8cq2zH/ABm/laPSVWxuanYTNVxnD9hA+CZVrCetqTyz/daypLnHKSRjzMctFm1LQASchd38vrRUWamXnhaC6cY5Bc8brddc7vxk7Nb1ZOBdxaxy+AU6lN9SWU2ue/CAMCfgs+lsZ7h1nBgybiNJW62HQbQddg64km+c5XLvLkty1jqNHsvcKo5wfXIYOyLythtz7OKFelFM9HXaOrUMkO/C8cxriF10olejvd7eO/NPDbParTsu0GnUaWlpBLCeq4Tc5pGOjgvU93N7KdqYOt1sDN0HJ2R1wOmCyd4d3KNtpdHVEOE8FQDr0zmMxmOfqvIdo7OtOy7RBkYlrx7lVn7jMcl6JceSav1z9xe6SkuM3T33ZXaKb7ngAcN5I1acXDTEarsGVA4Aggg3gjArz5YXG+tS7TlCUolYUJyoSnKCSSSEDlJEoVHmT3PGNSzu8fmxUVbZGLGO0b0ZHhICo9nGSRs4yWJi9Xao1do0/wDRA72N85Ci3aVPsAeDx+6mbOMvgoGgMh6LckZ7VL26kdMPvv8A3TFopnmeX+Zd33hV9CMh6KJoDIeiujax1ZknrHvDmx6hLpW9t3/Aqp1EZDyCj0IyHkqbn8Wufk835sHzRTDnG5wP+w/yVRpDJAZGF3dKu08TtFUtby43EiByCusRMcLA0kmXPJAEnlJxCxDSHMT5pCmPqUvpLr46KzbJpm97w85cQ4QtvZ2BohpAAyhcNwd/mU4PIu81zvHb+129EZePe9QpAXnrDW8XLznjeMHuWVYrRUfUawOIL3ATJxzhY/D/ALOz0kW57Q2b7sRzR/UnLU0GdGwNDnOi+T3DDIXeqsbVKnqdY2X9TKxNrUqdqpOo1mcTTeD95ju008isd1dBtSsysOkeYba2LVsVWZJYTLKjZE6aO0+K63dXfs3U6rgHG7iPuu/Nk78Q8QtxbKTKzCyo0OY4Xg/WK8929u8+yu42S6iTc/m09l2uuBXtw5JnOuThnx9fY9ebtif3HMfWam3aq8u3f3tLIp1SSwXNd95nzGnwXa0rSHAOaQQ68OHunu10XHk4rj7PjWFxy8rejagTO1FqaDlN77lw3XTrG1/qgU27TauefaCOSqFWSrunSOp9ubmhc3xDVCbp+NozZVA2Zbp1EZFVOojIrn2aac2dVOs63BpaHyC0ttday89FRYGAwC9zS52uNy6Y200Xs6XQLIsfSkHpqYa4dmCCP2V7qWhVt0jWuoqDqK2Jp6FVup6KzIa80yo9Gs40tE20NCtbRgdGUujKzjSR0IV2MHoyjoys/oQn0AV2Nf0ZWZsal/7FLQk+TSrhZR9ArJ2fZw2sw6nPIqW+DfhMBK5OQvO6AtUOFT4glcqI8CjWptLS1zQ5rhBBEgjIhWkBMtCI863j3YNAmrRBdQ5jF1LQ5jVY+wt432cwetTOLDh3jIr000gbjBBug4ELhd6dz+j4q9nE08X0xiz8Tc26cl7OLm35k8+fHr2OrsG0m1WcdMy3nPvN7xlqswOJXlOy9rPoPDmEiOXIjJei7C21TtDerDXjGnPq35Jy8P7xMOT9VnupkqioxbHguuKorUV5HolYMlCv6PRCKyCHaeSqeHaeX91nuo6eiqdQ09Fw2ywi06eSre06eSzjZ9B5KJo6LW1a4sdp5KBpn6C2JoaKBs+nortGtdTP0FU6kfoLaGz6KBs2iso1raRy9FIsOQ8lsPZtEvZtFvY1jqZ08ikGnIeRWydZ9FH2fT4q9hgcJyHqmJyHqs72bT4o9mTYxA8j7rfVTo1+u2WDHEHDXBXus6pdSNxvuMqjPNoAUfaAsU1+R+CTCppplccqbXKgt/7UhFymheKyBWVXiFIFQZIqqTXqjjEf9pNjNEcvvTuhxcVezNh2LqQFzvxM10XH2W1vpPDmktc09169cFUa+S5vebdNtcGtRhtbEtwFX5O1Xr4ubXmThnx/uMnd/etteGVCGVcJ+6/KfmugcYuwOX1iNV42C6m4tILXNMEG4tIXa7u73y0Uq5wHVqYkaFdOXimU3GMM+v11qawv6xTzH6gheT8Of8d/yYf1vXAZ+oUI+pXKuttqyo8u3HwVD7TaTiKPr8l55hWnXFqhwfUrkhWr9mj6/JL2mv2aQ8/kr0qOsNP6lLg19Vywtdfs0vM/JJ9qr8m0x3k/xV6VXUmlqEjR19VyhtNo7LPAn5Jst9o7LPEn5K9KOrNHVRNLUeYXMVNpWjlTpT+Z38VW632k/wCXRH+8/wAVZhUdQ5n4h5hQ4PxDzC5kW20dmly5u/imLZaezS83eXup0qulLR2h5hApjtjzC5n2y1ZUfN1//FI221nDoR4v/ir0o6R/CMajfMLHLmOuD5OTb/gtH7Ra86P6n/JBrWs4ml4Pd8letNtzXow0OvwHIjxVTSOZSsG0a46tQNc1wIPWkXgjCENs509Vf+izibgCTKGAdyTbOfoFT6B3ID1QSBUg4KApOyCRpu7I9UFwOvxSeQMXBVCm7IeaHUXc2gjvTw9X0Ht77+RVoeMvULAFE4ht2hVbqRnEfqTUNo7d3ap2ocV1OsBc8c9HDmPVcDtDZdWyu4arYE3PF7Hahy742d3Jx/Uqa1jc8EFziDiCQQfBduPkuPlvjnlh2cJ7Ycz6pLrP/FqXZ/4hNdvzYuf48nROYFX0firLtEcXcvnaerak09Cn0Ck514vj91LpAroUml3Kt1MaeaySRooPAI5Iqr2cRz81HoWzeXDVW8I0UWs1VEalNuLS5w1gFQ6vajvVwAzT4ckFILe0CrOjSJPgkHlAOYotpTzU+kOhRxHIKm0RRGY9VJtIaJh+ievzTVFlNgHMK5kZhVCr9HBTY/OPNNIvHgpBY4f9SmHKaGQ4d/dKgXHI+amEyxQUPqnIp8eAPfopkDNQqUzHVdB7gVYiqpVvi/wRdzJ8AUCm/m4Eflx9VPgjA+YWkRNMapBisZB5hWimiqOjH0ELI4EJsayir+SEKUVlRQhVVZSdh4JoSCup7qBgO5CFoTp/NA5IQs/tTCikhSoYTHJCFYAYq9qEKhuSOA7yhCIipsxHemhEZzFPkEIWGlNRRYhCCSicCmhXFFQWRTwQhWiaEIUH/9k="/>
          <p:cNvSpPr>
            <a:spLocks noChangeAspect="1" noChangeArrowheads="1"/>
          </p:cNvSpPr>
          <p:nvPr/>
        </p:nvSpPr>
        <p:spPr bwMode="auto">
          <a:xfrm>
            <a:off x="1739900" y="-47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s-CL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545264"/>
            <a:ext cx="29146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4 Grupo"/>
          <p:cNvGrpSpPr>
            <a:grpSpLocks/>
          </p:cNvGrpSpPr>
          <p:nvPr/>
        </p:nvGrpSpPr>
        <p:grpSpPr bwMode="auto">
          <a:xfrm>
            <a:off x="1631950" y="1244043"/>
            <a:ext cx="1367706" cy="5242904"/>
            <a:chOff x="447815" y="548680"/>
            <a:chExt cx="1664896" cy="60109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 l="28711" t="39148" r="31189" b="10645"/>
            <a:stretch/>
          </p:blipFill>
          <p:spPr bwMode="auto">
            <a:xfrm>
              <a:off x="517249" y="548680"/>
              <a:ext cx="1591375" cy="15349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/>
            </a:blip>
            <a:srcRect l="31142" t="33209" r="27734" b="8252"/>
            <a:stretch/>
          </p:blipFill>
          <p:spPr bwMode="auto">
            <a:xfrm>
              <a:off x="517249" y="1340768"/>
              <a:ext cx="1591375" cy="1693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/>
            </a:blip>
            <a:srcRect l="28125" t="36431" r="30911" b="8447"/>
            <a:stretch/>
          </p:blipFill>
          <p:spPr bwMode="auto">
            <a:xfrm>
              <a:off x="502459" y="2348880"/>
              <a:ext cx="1606165" cy="1633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/>
            </a:blip>
            <a:srcRect l="28125" t="35745" r="28516" b="8447"/>
            <a:stretch/>
          </p:blipFill>
          <p:spPr bwMode="auto">
            <a:xfrm>
              <a:off x="502458" y="3140968"/>
              <a:ext cx="1610253" cy="16311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/>
            </a:blip>
            <a:srcRect l="27734" t="27987" r="27734" b="8253"/>
            <a:stretch/>
          </p:blipFill>
          <p:spPr bwMode="auto">
            <a:xfrm>
              <a:off x="467544" y="3933056"/>
              <a:ext cx="1636504" cy="18050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/>
            </a:blip>
            <a:srcRect l="28320" t="33562" r="27148" b="8984"/>
            <a:stretch/>
          </p:blipFill>
          <p:spPr bwMode="auto">
            <a:xfrm>
              <a:off x="447815" y="4916548"/>
              <a:ext cx="1653202" cy="16430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979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20518" y="590805"/>
            <a:ext cx="841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 y </a:t>
            </a:r>
            <a:r>
              <a:rPr lang="es-CL" alt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Garantía de Calidad: El Modelo de Acreditación Chileno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359589689"/>
              </p:ext>
            </p:extLst>
          </p:nvPr>
        </p:nvGraphicFramePr>
        <p:xfrm>
          <a:off x="600078" y="1207564"/>
          <a:ext cx="105727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4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39B34CE-95E6-411D-9303-EDFEE2D26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C39B34CE-95E6-411D-9303-EDFEE2D26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2152231-2A7E-459C-849B-D2A4D592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E2152231-2A7E-459C-849B-D2A4D5923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F54586-6E86-4D3E-9CAB-7C2732825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51F54586-6E86-4D3E-9CAB-7C2732825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F6E687D-430F-43E3-B5A9-1F5247EF3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4F6E687D-430F-43E3-B5A9-1F5247EF3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C984BB-9B17-42F0-8A99-C3F09FB82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2AC984BB-9B17-42F0-8A99-C3F09FB82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6FADD9-83CE-4319-A160-A4D4C8E75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466FADD9-83CE-4319-A160-A4D4C8E75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5E5478-CE72-4260-A16C-D97F184E3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3E5E5478-CE72-4260-A16C-D97F184E3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AC2F51-594C-454A-8F83-67CECB7E1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E3AC2F51-594C-454A-8F83-67CECB7E1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D82EE43-79FD-44E1-8A59-6B7BFCCC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ED82EE43-79FD-44E1-8A59-6B7BFCCC7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01A427-00D2-4E8C-B97B-5B8C366BC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F901A427-00D2-4E8C-B97B-5B8C366BC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2"/>
          <p:cNvGrpSpPr>
            <a:grpSpLocks/>
          </p:cNvGrpSpPr>
          <p:nvPr/>
        </p:nvGrpSpPr>
        <p:grpSpPr bwMode="auto">
          <a:xfrm>
            <a:off x="533400" y="6569075"/>
            <a:ext cx="1241425" cy="149225"/>
            <a:chOff x="374772" y="6708583"/>
            <a:chExt cx="1240660" cy="149417"/>
          </a:xfrm>
        </p:grpSpPr>
        <p:sp>
          <p:nvSpPr>
            <p:cNvPr id="10" name="Rectángulo 9"/>
            <p:cNvSpPr/>
            <p:nvPr/>
          </p:nvSpPr>
          <p:spPr>
            <a:xfrm>
              <a:off x="374772" y="6708583"/>
              <a:ext cx="567975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42747" y="6708583"/>
              <a:ext cx="672685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307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76213"/>
            <a:ext cx="46259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ángulo 1"/>
          <p:cNvSpPr>
            <a:spLocks noChangeArrowheads="1"/>
          </p:cNvSpPr>
          <p:nvPr/>
        </p:nvSpPr>
        <p:spPr bwMode="auto">
          <a:xfrm>
            <a:off x="817562" y="1748467"/>
            <a:ext cx="10969146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s-CL" altLang="es-CL" sz="4000" b="1" dirty="0">
                <a:latin typeface="Corbel" panose="020B0503020204020204" pitchFamily="34" charset="0"/>
              </a:rPr>
              <a:t> </a:t>
            </a:r>
            <a:r>
              <a:rPr lang="es-CL" altLang="es-CL" sz="4000" b="1" dirty="0" smtClean="0">
                <a:latin typeface="Corbel" panose="020B0503020204020204" pitchFamily="34" charset="0"/>
              </a:rPr>
              <a:t>Jornada Regional de Calidad</a:t>
            </a:r>
          </a:p>
          <a:p>
            <a:pPr algn="ctr">
              <a:buNone/>
            </a:pPr>
            <a:r>
              <a:rPr lang="es-CL" altLang="es-CL" sz="4000" b="1" dirty="0" smtClean="0">
                <a:latin typeface="Corbel" panose="020B0503020204020204" pitchFamily="34" charset="0"/>
              </a:rPr>
              <a:t>Araucanía</a:t>
            </a:r>
            <a:r>
              <a:rPr lang="es-CL" altLang="es-CL" sz="4000" b="1" dirty="0">
                <a:latin typeface="Corbel" panose="020B0503020204020204" pitchFamily="34" charset="0"/>
              </a:rPr>
              <a:t/>
            </a:r>
            <a:br>
              <a:rPr lang="es-CL" altLang="es-CL" sz="4000" b="1" dirty="0">
                <a:latin typeface="Corbel" panose="020B0503020204020204" pitchFamily="34" charset="0"/>
              </a:rPr>
            </a:br>
            <a:r>
              <a:rPr lang="es-CL" altLang="es-CL" sz="4000" b="1" dirty="0">
                <a:latin typeface="Corbel" panose="020B0503020204020204" pitchFamily="34" charset="0"/>
              </a:rPr>
              <a:t>					</a:t>
            </a:r>
            <a:endParaRPr lang="es-CL" altLang="es-CL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s-CL" altLang="es-CL" b="1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“Hacia la Acreditación de la Atención Primaria"</a:t>
            </a:r>
            <a:endParaRPr lang="es-CL" altLang="es-CL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s-ES" altLang="es-CL" sz="3000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Enrique Ayarza </a:t>
            </a:r>
            <a:r>
              <a:rPr lang="es-ES" altLang="es-CL" sz="18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Ramírez - Intendente </a:t>
            </a: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L" sz="18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Prestadores de Salud</a:t>
            </a:r>
            <a:endParaRPr lang="es-ES" altLang="es-CL" sz="1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Superintendencia de Salud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sz="16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de Noviembre 2018</a:t>
            </a:r>
            <a:endParaRPr lang="es-ES" altLang="es-CL" sz="1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59928" y="27815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19772" y="-56742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26" name="Rounded Rectangle 32"/>
          <p:cNvSpPr/>
          <p:nvPr/>
        </p:nvSpPr>
        <p:spPr>
          <a:xfrm>
            <a:off x="6489068" y="2857884"/>
            <a:ext cx="958761" cy="2769205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1" name="Rounded Rectangle 32"/>
          <p:cNvSpPr/>
          <p:nvPr/>
        </p:nvSpPr>
        <p:spPr>
          <a:xfrm>
            <a:off x="6821619" y="4413727"/>
            <a:ext cx="626211" cy="1220731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2" name="Rounded Rectangle 32"/>
          <p:cNvSpPr/>
          <p:nvPr/>
        </p:nvSpPr>
        <p:spPr>
          <a:xfrm flipH="1">
            <a:off x="4929485" y="2065292"/>
            <a:ext cx="1236715" cy="3576304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flipH="1">
            <a:off x="4888801" y="3461898"/>
            <a:ext cx="926585" cy="2165191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4" name="Rounded Rectangle 32"/>
          <p:cNvSpPr/>
          <p:nvPr/>
        </p:nvSpPr>
        <p:spPr>
          <a:xfrm flipH="1">
            <a:off x="4880003" y="4949979"/>
            <a:ext cx="599535" cy="677109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5" name="Rectangle 39"/>
          <p:cNvSpPr/>
          <p:nvPr/>
        </p:nvSpPr>
        <p:spPr>
          <a:xfrm>
            <a:off x="4832501" y="6054453"/>
            <a:ext cx="844617" cy="9802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prstClr val="white"/>
              </a:solidFill>
            </a:endParaRPr>
          </a:p>
        </p:txBody>
      </p:sp>
      <p:sp>
        <p:nvSpPr>
          <p:cNvPr id="36" name="Rectangle 40"/>
          <p:cNvSpPr/>
          <p:nvPr/>
        </p:nvSpPr>
        <p:spPr>
          <a:xfrm>
            <a:off x="5673010" y="6054453"/>
            <a:ext cx="930991" cy="9802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prstClr val="white"/>
              </a:solidFill>
            </a:endParaRPr>
          </a:p>
        </p:txBody>
      </p:sp>
      <p:sp>
        <p:nvSpPr>
          <p:cNvPr id="37" name="Rectangle 41"/>
          <p:cNvSpPr/>
          <p:nvPr/>
        </p:nvSpPr>
        <p:spPr>
          <a:xfrm>
            <a:off x="6599873" y="6048201"/>
            <a:ext cx="844617" cy="98024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prstClr val="white"/>
              </a:solidFill>
            </a:endParaRPr>
          </a:p>
        </p:txBody>
      </p:sp>
      <p:sp>
        <p:nvSpPr>
          <p:cNvPr id="38" name="Rectangle 42"/>
          <p:cNvSpPr/>
          <p:nvPr/>
        </p:nvSpPr>
        <p:spPr>
          <a:xfrm>
            <a:off x="3988937" y="6054453"/>
            <a:ext cx="844617" cy="9802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prstClr val="white"/>
              </a:solidFill>
            </a:endParaRPr>
          </a:p>
        </p:txBody>
      </p:sp>
      <p:sp>
        <p:nvSpPr>
          <p:cNvPr id="39" name="Rectangle 43"/>
          <p:cNvSpPr/>
          <p:nvPr/>
        </p:nvSpPr>
        <p:spPr>
          <a:xfrm>
            <a:off x="7441557" y="6048201"/>
            <a:ext cx="844617" cy="98024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prstClr val="white"/>
              </a:solidFill>
            </a:endParaRPr>
          </a:p>
        </p:txBody>
      </p:sp>
      <p:sp>
        <p:nvSpPr>
          <p:cNvPr id="40" name="Freeform 99"/>
          <p:cNvSpPr/>
          <p:nvPr/>
        </p:nvSpPr>
        <p:spPr>
          <a:xfrm>
            <a:off x="3991057" y="5627088"/>
            <a:ext cx="1672492" cy="430779"/>
          </a:xfrm>
          <a:custGeom>
            <a:avLst/>
            <a:gdLst>
              <a:gd name="connsiteX0" fmla="*/ 983443 w 1254369"/>
              <a:gd name="connsiteY0" fmla="*/ 0 h 323084"/>
              <a:gd name="connsiteX1" fmla="*/ 986644 w 1254369"/>
              <a:gd name="connsiteY1" fmla="*/ 0 h 323084"/>
              <a:gd name="connsiteX2" fmla="*/ 1058224 w 1254369"/>
              <a:gd name="connsiteY2" fmla="*/ 0 h 323084"/>
              <a:gd name="connsiteX3" fmla="*/ 1063213 w 1254369"/>
              <a:gd name="connsiteY3" fmla="*/ 0 h 323084"/>
              <a:gd name="connsiteX4" fmla="*/ 1174598 w 1254369"/>
              <a:gd name="connsiteY4" fmla="*/ 0 h 323084"/>
              <a:gd name="connsiteX5" fmla="*/ 1226451 w 1254369"/>
              <a:gd name="connsiteY5" fmla="*/ 0 h 323084"/>
              <a:gd name="connsiteX6" fmla="*/ 1254368 w 1254369"/>
              <a:gd name="connsiteY6" fmla="*/ 0 h 323084"/>
              <a:gd name="connsiteX7" fmla="*/ 1254369 w 1254369"/>
              <a:gd name="connsiteY7" fmla="*/ 0 h 323084"/>
              <a:gd name="connsiteX8" fmla="*/ 632881 w 1254369"/>
              <a:gd name="connsiteY8" fmla="*/ 323084 h 323084"/>
              <a:gd name="connsiteX9" fmla="*/ 488294 w 1254369"/>
              <a:gd name="connsiteY9" fmla="*/ 323084 h 323084"/>
              <a:gd name="connsiteX10" fmla="*/ 436736 w 1254369"/>
              <a:gd name="connsiteY10" fmla="*/ 323084 h 323084"/>
              <a:gd name="connsiteX11" fmla="*/ 408524 w 1254369"/>
              <a:gd name="connsiteY11" fmla="*/ 323084 h 323084"/>
              <a:gd name="connsiteX12" fmla="*/ 297139 w 1254369"/>
              <a:gd name="connsiteY12" fmla="*/ 323084 h 323084"/>
              <a:gd name="connsiteX13" fmla="*/ 239807 w 1254369"/>
              <a:gd name="connsiteY13" fmla="*/ 323084 h 323084"/>
              <a:gd name="connsiteX14" fmla="*/ 217369 w 1254369"/>
              <a:gd name="connsiteY14" fmla="*/ 323084 h 323084"/>
              <a:gd name="connsiteX15" fmla="*/ 0 w 1254369"/>
              <a:gd name="connsiteY15" fmla="*/ 323084 h 323084"/>
              <a:gd name="connsiteX16" fmla="*/ 972326 w 1254369"/>
              <a:gd name="connsiteY16" fmla="*/ 4689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4369" h="323084">
                <a:moveTo>
                  <a:pt x="983443" y="0"/>
                </a:moveTo>
                <a:lnTo>
                  <a:pt x="986644" y="0"/>
                </a:lnTo>
                <a:lnTo>
                  <a:pt x="1058224" y="0"/>
                </a:lnTo>
                <a:lnTo>
                  <a:pt x="1063213" y="0"/>
                </a:lnTo>
                <a:lnTo>
                  <a:pt x="1174598" y="0"/>
                </a:lnTo>
                <a:lnTo>
                  <a:pt x="1226451" y="0"/>
                </a:lnTo>
                <a:lnTo>
                  <a:pt x="1254368" y="0"/>
                </a:lnTo>
                <a:lnTo>
                  <a:pt x="1254369" y="0"/>
                </a:lnTo>
                <a:lnTo>
                  <a:pt x="632881" y="323084"/>
                </a:lnTo>
                <a:lnTo>
                  <a:pt x="488294" y="323084"/>
                </a:lnTo>
                <a:lnTo>
                  <a:pt x="436736" y="323084"/>
                </a:lnTo>
                <a:lnTo>
                  <a:pt x="408524" y="323084"/>
                </a:lnTo>
                <a:lnTo>
                  <a:pt x="297139" y="323084"/>
                </a:lnTo>
                <a:lnTo>
                  <a:pt x="239807" y="323084"/>
                </a:lnTo>
                <a:lnTo>
                  <a:pt x="217369" y="323084"/>
                </a:lnTo>
                <a:lnTo>
                  <a:pt x="0" y="323084"/>
                </a:lnTo>
                <a:lnTo>
                  <a:pt x="972326" y="46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1" name="Freeform 70"/>
          <p:cNvSpPr/>
          <p:nvPr/>
        </p:nvSpPr>
        <p:spPr>
          <a:xfrm>
            <a:off x="4809067" y="5627088"/>
            <a:ext cx="1181101" cy="430779"/>
          </a:xfrm>
          <a:custGeom>
            <a:avLst/>
            <a:gdLst>
              <a:gd name="connsiteX0" fmla="*/ 629306 w 885826"/>
              <a:gd name="connsiteY0" fmla="*/ 0 h 323084"/>
              <a:gd name="connsiteX1" fmla="*/ 629925 w 885826"/>
              <a:gd name="connsiteY1" fmla="*/ 0 h 323084"/>
              <a:gd name="connsiteX2" fmla="*/ 652708 w 885826"/>
              <a:gd name="connsiteY2" fmla="*/ 0 h 323084"/>
              <a:gd name="connsiteX3" fmla="*/ 668782 w 885826"/>
              <a:gd name="connsiteY3" fmla="*/ 0 h 323084"/>
              <a:gd name="connsiteX4" fmla="*/ 827277 w 885826"/>
              <a:gd name="connsiteY4" fmla="*/ 0 h 323084"/>
              <a:gd name="connsiteX5" fmla="*/ 859249 w 885826"/>
              <a:gd name="connsiteY5" fmla="*/ 0 h 323084"/>
              <a:gd name="connsiteX6" fmla="*/ 879231 w 885826"/>
              <a:gd name="connsiteY6" fmla="*/ 0 h 323084"/>
              <a:gd name="connsiteX7" fmla="*/ 885826 w 885826"/>
              <a:gd name="connsiteY7" fmla="*/ 0 h 323084"/>
              <a:gd name="connsiteX8" fmla="*/ 662921 w 885826"/>
              <a:gd name="connsiteY8" fmla="*/ 323084 h 323084"/>
              <a:gd name="connsiteX9" fmla="*/ 472220 w 885826"/>
              <a:gd name="connsiteY9" fmla="*/ 323084 h 323084"/>
              <a:gd name="connsiteX10" fmla="*/ 429803 w 885826"/>
              <a:gd name="connsiteY10" fmla="*/ 323084 h 323084"/>
              <a:gd name="connsiteX11" fmla="*/ 401174 w 885826"/>
              <a:gd name="connsiteY11" fmla="*/ 323084 h 323084"/>
              <a:gd name="connsiteX12" fmla="*/ 281753 w 885826"/>
              <a:gd name="connsiteY12" fmla="*/ 323084 h 323084"/>
              <a:gd name="connsiteX13" fmla="*/ 249925 w 885826"/>
              <a:gd name="connsiteY13" fmla="*/ 323084 h 323084"/>
              <a:gd name="connsiteX14" fmla="*/ 203822 w 885826"/>
              <a:gd name="connsiteY14" fmla="*/ 323084 h 323084"/>
              <a:gd name="connsiteX15" fmla="*/ 0 w 885826"/>
              <a:gd name="connsiteY15" fmla="*/ 32308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826" h="323084">
                <a:moveTo>
                  <a:pt x="629306" y="0"/>
                </a:moveTo>
                <a:lnTo>
                  <a:pt x="629925" y="0"/>
                </a:lnTo>
                <a:lnTo>
                  <a:pt x="652708" y="0"/>
                </a:lnTo>
                <a:lnTo>
                  <a:pt x="668782" y="0"/>
                </a:lnTo>
                <a:lnTo>
                  <a:pt x="827277" y="0"/>
                </a:lnTo>
                <a:lnTo>
                  <a:pt x="859249" y="0"/>
                </a:lnTo>
                <a:lnTo>
                  <a:pt x="879231" y="0"/>
                </a:lnTo>
                <a:lnTo>
                  <a:pt x="885826" y="0"/>
                </a:lnTo>
                <a:lnTo>
                  <a:pt x="662921" y="323084"/>
                </a:lnTo>
                <a:lnTo>
                  <a:pt x="472220" y="323084"/>
                </a:lnTo>
                <a:lnTo>
                  <a:pt x="429803" y="323084"/>
                </a:lnTo>
                <a:lnTo>
                  <a:pt x="401174" y="323084"/>
                </a:lnTo>
                <a:lnTo>
                  <a:pt x="281753" y="323084"/>
                </a:lnTo>
                <a:lnTo>
                  <a:pt x="249925" y="323084"/>
                </a:lnTo>
                <a:lnTo>
                  <a:pt x="203822" y="323084"/>
                </a:lnTo>
                <a:lnTo>
                  <a:pt x="0" y="32308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2" name="Freeform 66"/>
          <p:cNvSpPr/>
          <p:nvPr/>
        </p:nvSpPr>
        <p:spPr>
          <a:xfrm flipH="1">
            <a:off x="6629075" y="5627088"/>
            <a:ext cx="1672492" cy="430779"/>
          </a:xfrm>
          <a:custGeom>
            <a:avLst/>
            <a:gdLst>
              <a:gd name="connsiteX0" fmla="*/ 1254369 w 1254369"/>
              <a:gd name="connsiteY0" fmla="*/ 0 h 323084"/>
              <a:gd name="connsiteX1" fmla="*/ 1254368 w 1254369"/>
              <a:gd name="connsiteY1" fmla="*/ 0 h 323084"/>
              <a:gd name="connsiteX2" fmla="*/ 1226451 w 1254369"/>
              <a:gd name="connsiteY2" fmla="*/ 0 h 323084"/>
              <a:gd name="connsiteX3" fmla="*/ 1174598 w 1254369"/>
              <a:gd name="connsiteY3" fmla="*/ 0 h 323084"/>
              <a:gd name="connsiteX4" fmla="*/ 1063213 w 1254369"/>
              <a:gd name="connsiteY4" fmla="*/ 0 h 323084"/>
              <a:gd name="connsiteX5" fmla="*/ 1058224 w 1254369"/>
              <a:gd name="connsiteY5" fmla="*/ 0 h 323084"/>
              <a:gd name="connsiteX6" fmla="*/ 986644 w 1254369"/>
              <a:gd name="connsiteY6" fmla="*/ 0 h 323084"/>
              <a:gd name="connsiteX7" fmla="*/ 983443 w 1254369"/>
              <a:gd name="connsiteY7" fmla="*/ 0 h 323084"/>
              <a:gd name="connsiteX8" fmla="*/ 972326 w 1254369"/>
              <a:gd name="connsiteY8" fmla="*/ 4689 h 323084"/>
              <a:gd name="connsiteX9" fmla="*/ 0 w 1254369"/>
              <a:gd name="connsiteY9" fmla="*/ 323084 h 323084"/>
              <a:gd name="connsiteX10" fmla="*/ 217369 w 1254369"/>
              <a:gd name="connsiteY10" fmla="*/ 323084 h 323084"/>
              <a:gd name="connsiteX11" fmla="*/ 239807 w 1254369"/>
              <a:gd name="connsiteY11" fmla="*/ 323084 h 323084"/>
              <a:gd name="connsiteX12" fmla="*/ 297139 w 1254369"/>
              <a:gd name="connsiteY12" fmla="*/ 323084 h 323084"/>
              <a:gd name="connsiteX13" fmla="*/ 408524 w 1254369"/>
              <a:gd name="connsiteY13" fmla="*/ 323084 h 323084"/>
              <a:gd name="connsiteX14" fmla="*/ 436736 w 1254369"/>
              <a:gd name="connsiteY14" fmla="*/ 323084 h 323084"/>
              <a:gd name="connsiteX15" fmla="*/ 488294 w 1254369"/>
              <a:gd name="connsiteY15" fmla="*/ 323084 h 323084"/>
              <a:gd name="connsiteX16" fmla="*/ 632881 w 1254369"/>
              <a:gd name="connsiteY16" fmla="*/ 32308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4369" h="323084">
                <a:moveTo>
                  <a:pt x="1254369" y="0"/>
                </a:moveTo>
                <a:lnTo>
                  <a:pt x="1254368" y="0"/>
                </a:lnTo>
                <a:lnTo>
                  <a:pt x="1226451" y="0"/>
                </a:lnTo>
                <a:lnTo>
                  <a:pt x="1174598" y="0"/>
                </a:lnTo>
                <a:lnTo>
                  <a:pt x="1063213" y="0"/>
                </a:lnTo>
                <a:lnTo>
                  <a:pt x="1058224" y="0"/>
                </a:lnTo>
                <a:lnTo>
                  <a:pt x="986644" y="0"/>
                </a:lnTo>
                <a:lnTo>
                  <a:pt x="983443" y="0"/>
                </a:lnTo>
                <a:lnTo>
                  <a:pt x="972326" y="4689"/>
                </a:lnTo>
                <a:lnTo>
                  <a:pt x="0" y="323084"/>
                </a:lnTo>
                <a:lnTo>
                  <a:pt x="217369" y="323084"/>
                </a:lnTo>
                <a:lnTo>
                  <a:pt x="239807" y="323084"/>
                </a:lnTo>
                <a:lnTo>
                  <a:pt x="297139" y="323084"/>
                </a:lnTo>
                <a:lnTo>
                  <a:pt x="408524" y="323084"/>
                </a:lnTo>
                <a:lnTo>
                  <a:pt x="436736" y="323084"/>
                </a:lnTo>
                <a:lnTo>
                  <a:pt x="488294" y="323084"/>
                </a:lnTo>
                <a:lnTo>
                  <a:pt x="632881" y="3230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3" name="Freeform 67"/>
          <p:cNvSpPr/>
          <p:nvPr/>
        </p:nvSpPr>
        <p:spPr>
          <a:xfrm flipH="1">
            <a:off x="6310281" y="5627088"/>
            <a:ext cx="1172308" cy="430779"/>
          </a:xfrm>
          <a:custGeom>
            <a:avLst/>
            <a:gdLst>
              <a:gd name="connsiteX0" fmla="*/ 879231 w 879231"/>
              <a:gd name="connsiteY0" fmla="*/ 0 h 323084"/>
              <a:gd name="connsiteX1" fmla="*/ 871415 w 879231"/>
              <a:gd name="connsiteY1" fmla="*/ 0 h 323084"/>
              <a:gd name="connsiteX2" fmla="*/ 859249 w 879231"/>
              <a:gd name="connsiteY2" fmla="*/ 0 h 323084"/>
              <a:gd name="connsiteX3" fmla="*/ 827276 w 879231"/>
              <a:gd name="connsiteY3" fmla="*/ 0 h 323084"/>
              <a:gd name="connsiteX4" fmla="*/ 668782 w 879231"/>
              <a:gd name="connsiteY4" fmla="*/ 0 h 323084"/>
              <a:gd name="connsiteX5" fmla="*/ 652708 w 879231"/>
              <a:gd name="connsiteY5" fmla="*/ 0 h 323084"/>
              <a:gd name="connsiteX6" fmla="*/ 629924 w 879231"/>
              <a:gd name="connsiteY6" fmla="*/ 0 h 323084"/>
              <a:gd name="connsiteX7" fmla="*/ 629306 w 879231"/>
              <a:gd name="connsiteY7" fmla="*/ 0 h 323084"/>
              <a:gd name="connsiteX8" fmla="*/ 0 w 879231"/>
              <a:gd name="connsiteY8" fmla="*/ 323084 h 323084"/>
              <a:gd name="connsiteX9" fmla="*/ 203821 w 879231"/>
              <a:gd name="connsiteY9" fmla="*/ 323084 h 323084"/>
              <a:gd name="connsiteX10" fmla="*/ 249925 w 879231"/>
              <a:gd name="connsiteY10" fmla="*/ 323084 h 323084"/>
              <a:gd name="connsiteX11" fmla="*/ 281753 w 879231"/>
              <a:gd name="connsiteY11" fmla="*/ 323084 h 323084"/>
              <a:gd name="connsiteX12" fmla="*/ 401173 w 879231"/>
              <a:gd name="connsiteY12" fmla="*/ 323084 h 323084"/>
              <a:gd name="connsiteX13" fmla="*/ 429803 w 879231"/>
              <a:gd name="connsiteY13" fmla="*/ 323084 h 323084"/>
              <a:gd name="connsiteX14" fmla="*/ 472220 w 879231"/>
              <a:gd name="connsiteY14" fmla="*/ 323084 h 323084"/>
              <a:gd name="connsiteX15" fmla="*/ 648510 w 879231"/>
              <a:gd name="connsiteY15" fmla="*/ 323084 h 323084"/>
              <a:gd name="connsiteX16" fmla="*/ 867128 w 879231"/>
              <a:gd name="connsiteY16" fmla="*/ 621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9231" h="323084">
                <a:moveTo>
                  <a:pt x="879231" y="0"/>
                </a:moveTo>
                <a:lnTo>
                  <a:pt x="871415" y="0"/>
                </a:lnTo>
                <a:lnTo>
                  <a:pt x="859249" y="0"/>
                </a:lnTo>
                <a:lnTo>
                  <a:pt x="827276" y="0"/>
                </a:lnTo>
                <a:lnTo>
                  <a:pt x="668782" y="0"/>
                </a:lnTo>
                <a:lnTo>
                  <a:pt x="652708" y="0"/>
                </a:lnTo>
                <a:lnTo>
                  <a:pt x="629924" y="0"/>
                </a:lnTo>
                <a:lnTo>
                  <a:pt x="629306" y="0"/>
                </a:lnTo>
                <a:lnTo>
                  <a:pt x="0" y="323084"/>
                </a:lnTo>
                <a:lnTo>
                  <a:pt x="203821" y="323084"/>
                </a:lnTo>
                <a:lnTo>
                  <a:pt x="249925" y="323084"/>
                </a:lnTo>
                <a:lnTo>
                  <a:pt x="281753" y="323084"/>
                </a:lnTo>
                <a:lnTo>
                  <a:pt x="401173" y="323084"/>
                </a:lnTo>
                <a:lnTo>
                  <a:pt x="429803" y="323084"/>
                </a:lnTo>
                <a:lnTo>
                  <a:pt x="472220" y="323084"/>
                </a:lnTo>
                <a:lnTo>
                  <a:pt x="648510" y="323084"/>
                </a:lnTo>
                <a:lnTo>
                  <a:pt x="867128" y="621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4" name="Freeform 68"/>
          <p:cNvSpPr/>
          <p:nvPr/>
        </p:nvSpPr>
        <p:spPr>
          <a:xfrm>
            <a:off x="5656467" y="5627088"/>
            <a:ext cx="968696" cy="430779"/>
          </a:xfrm>
          <a:custGeom>
            <a:avLst/>
            <a:gdLst>
              <a:gd name="connsiteX0" fmla="*/ 225425 w 726522"/>
              <a:gd name="connsiteY0" fmla="*/ 0 h 323084"/>
              <a:gd name="connsiteX1" fmla="*/ 247330 w 726522"/>
              <a:gd name="connsiteY1" fmla="*/ 0 h 323084"/>
              <a:gd name="connsiteX2" fmla="*/ 304861 w 726522"/>
              <a:gd name="connsiteY2" fmla="*/ 0 h 323084"/>
              <a:gd name="connsiteX3" fmla="*/ 448435 w 726522"/>
              <a:gd name="connsiteY3" fmla="*/ 0 h 323084"/>
              <a:gd name="connsiteX4" fmla="*/ 501097 w 726522"/>
              <a:gd name="connsiteY4" fmla="*/ 0 h 323084"/>
              <a:gd name="connsiteX5" fmla="*/ 504592 w 726522"/>
              <a:gd name="connsiteY5" fmla="*/ 0 h 323084"/>
              <a:gd name="connsiteX6" fmla="*/ 726522 w 726522"/>
              <a:gd name="connsiteY6" fmla="*/ 323084 h 323084"/>
              <a:gd name="connsiteX7" fmla="*/ 548998 w 726522"/>
              <a:gd name="connsiteY7" fmla="*/ 323084 h 323084"/>
              <a:gd name="connsiteX8" fmla="*/ 447355 w 726522"/>
              <a:gd name="connsiteY8" fmla="*/ 323084 h 323084"/>
              <a:gd name="connsiteX9" fmla="*/ 253767 w 726522"/>
              <a:gd name="connsiteY9" fmla="*/ 323084 h 323084"/>
              <a:gd name="connsiteX10" fmla="*/ 204298 w 726522"/>
              <a:gd name="connsiteY10" fmla="*/ 323084 h 323084"/>
              <a:gd name="connsiteX11" fmla="*/ 0 w 726522"/>
              <a:gd name="connsiteY11" fmla="*/ 323084 h 323084"/>
              <a:gd name="connsiteX12" fmla="*/ 235785 w 726522"/>
              <a:gd name="connsiteY12" fmla="*/ 15082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522" h="323084">
                <a:moveTo>
                  <a:pt x="225425" y="0"/>
                </a:moveTo>
                <a:lnTo>
                  <a:pt x="247330" y="0"/>
                </a:lnTo>
                <a:lnTo>
                  <a:pt x="304861" y="0"/>
                </a:lnTo>
                <a:lnTo>
                  <a:pt x="448435" y="0"/>
                </a:lnTo>
                <a:lnTo>
                  <a:pt x="501097" y="0"/>
                </a:lnTo>
                <a:lnTo>
                  <a:pt x="504592" y="0"/>
                </a:lnTo>
                <a:lnTo>
                  <a:pt x="726522" y="323084"/>
                </a:lnTo>
                <a:lnTo>
                  <a:pt x="548998" y="323084"/>
                </a:lnTo>
                <a:lnTo>
                  <a:pt x="447355" y="323084"/>
                </a:lnTo>
                <a:lnTo>
                  <a:pt x="253767" y="323084"/>
                </a:lnTo>
                <a:lnTo>
                  <a:pt x="204298" y="323084"/>
                </a:lnTo>
                <a:lnTo>
                  <a:pt x="0" y="323084"/>
                </a:lnTo>
                <a:lnTo>
                  <a:pt x="235785" y="1508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5" name="Oval 74"/>
          <p:cNvSpPr/>
          <p:nvPr/>
        </p:nvSpPr>
        <p:spPr>
          <a:xfrm>
            <a:off x="4136299" y="1630944"/>
            <a:ext cx="846667" cy="84666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6" name="Oval 75"/>
          <p:cNvSpPr/>
          <p:nvPr/>
        </p:nvSpPr>
        <p:spPr>
          <a:xfrm>
            <a:off x="4136299" y="3006777"/>
            <a:ext cx="846667" cy="8466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47" name="Oval 76"/>
          <p:cNvSpPr/>
          <p:nvPr/>
        </p:nvSpPr>
        <p:spPr>
          <a:xfrm>
            <a:off x="4136299" y="4509611"/>
            <a:ext cx="846667" cy="8466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48" name="Oval 77"/>
          <p:cNvSpPr/>
          <p:nvPr/>
        </p:nvSpPr>
        <p:spPr>
          <a:xfrm>
            <a:off x="7386496" y="2513508"/>
            <a:ext cx="846667" cy="8466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49" name="Oval 78"/>
          <p:cNvSpPr/>
          <p:nvPr/>
        </p:nvSpPr>
        <p:spPr>
          <a:xfrm>
            <a:off x="7386496" y="3994065"/>
            <a:ext cx="846667" cy="84666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pic>
        <p:nvPicPr>
          <p:cNvPr id="50" name="Picture 7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536" y="3208973"/>
            <a:ext cx="490872" cy="413816"/>
          </a:xfrm>
          <a:prstGeom prst="rect">
            <a:avLst/>
          </a:prstGeom>
        </p:spPr>
      </p:pic>
      <p:pic>
        <p:nvPicPr>
          <p:cNvPr id="51" name="Picture 8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295" y="4156306"/>
            <a:ext cx="511985" cy="495984"/>
          </a:xfrm>
          <a:prstGeom prst="rect">
            <a:avLst/>
          </a:prstGeom>
        </p:spPr>
      </p:pic>
      <p:pic>
        <p:nvPicPr>
          <p:cNvPr id="52" name="Picture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95" y="4698824"/>
            <a:ext cx="532901" cy="438303"/>
          </a:xfrm>
          <a:prstGeom prst="rect">
            <a:avLst/>
          </a:prstGeom>
        </p:spPr>
      </p:pic>
      <p:sp>
        <p:nvSpPr>
          <p:cNvPr id="53" name="Rectangle 85"/>
          <p:cNvSpPr/>
          <p:nvPr/>
        </p:nvSpPr>
        <p:spPr>
          <a:xfrm>
            <a:off x="8246359" y="2560555"/>
            <a:ext cx="262758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b="1" dirty="0" err="1">
                <a:solidFill>
                  <a:prstClr val="black"/>
                </a:solidFill>
              </a:rPr>
              <a:t>Certificación</a:t>
            </a:r>
            <a:endParaRPr lang="en-US" sz="1467" b="1" dirty="0">
              <a:solidFill>
                <a:prstClr val="black"/>
              </a:solidFill>
            </a:endParaRPr>
          </a:p>
          <a:p>
            <a:r>
              <a:rPr lang="en-US" sz="1467" b="1" dirty="0" err="1">
                <a:solidFill>
                  <a:prstClr val="black"/>
                </a:solidFill>
              </a:rPr>
              <a:t>Formación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smtClean="0">
                <a:solidFill>
                  <a:prstClr val="black"/>
                </a:solidFill>
              </a:rPr>
              <a:t>continua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RNPI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Rectangle 86"/>
          <p:cNvSpPr/>
          <p:nvPr/>
        </p:nvSpPr>
        <p:spPr>
          <a:xfrm>
            <a:off x="8065147" y="2238433"/>
            <a:ext cx="262758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prstClr val="black"/>
                </a:solidFill>
              </a:rPr>
              <a:t>RECURSOS HUMANOS</a:t>
            </a:r>
          </a:p>
        </p:txBody>
      </p:sp>
      <p:sp>
        <p:nvSpPr>
          <p:cNvPr id="55" name="Rectangle 88"/>
          <p:cNvSpPr/>
          <p:nvPr/>
        </p:nvSpPr>
        <p:spPr>
          <a:xfrm>
            <a:off x="8286174" y="4197583"/>
            <a:ext cx="2627587" cy="136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b="1" dirty="0" err="1">
                <a:solidFill>
                  <a:prstClr val="black"/>
                </a:solidFill>
              </a:rPr>
              <a:t>Estandarización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err="1">
                <a:solidFill>
                  <a:prstClr val="black"/>
                </a:solidFill>
              </a:rPr>
              <a:t>procesos</a:t>
            </a:r>
            <a:endParaRPr lang="en-US" sz="1467" b="1" dirty="0">
              <a:solidFill>
                <a:prstClr val="black"/>
              </a:solidFill>
            </a:endParaRPr>
          </a:p>
          <a:p>
            <a:r>
              <a:rPr lang="en-US" sz="1467" b="1" dirty="0" err="1">
                <a:solidFill>
                  <a:prstClr val="black"/>
                </a:solidFill>
              </a:rPr>
              <a:t>Política</a:t>
            </a:r>
            <a:r>
              <a:rPr lang="en-US" sz="1467" b="1" dirty="0">
                <a:solidFill>
                  <a:prstClr val="black"/>
                </a:solidFill>
              </a:rPr>
              <a:t> de </a:t>
            </a:r>
            <a:r>
              <a:rPr lang="en-US" sz="1467" b="1" dirty="0" err="1">
                <a:solidFill>
                  <a:prstClr val="black"/>
                </a:solidFill>
              </a:rPr>
              <a:t>Calidad</a:t>
            </a:r>
            <a:r>
              <a:rPr lang="en-US" sz="1467" b="1" dirty="0">
                <a:solidFill>
                  <a:prstClr val="black"/>
                </a:solidFill>
              </a:rPr>
              <a:t> y </a:t>
            </a:r>
            <a:r>
              <a:rPr lang="en-US" sz="1467" b="1" dirty="0" err="1">
                <a:solidFill>
                  <a:prstClr val="black"/>
                </a:solidFill>
              </a:rPr>
              <a:t>Seguridad</a:t>
            </a:r>
            <a:endParaRPr lang="en-US" sz="1467" b="1" dirty="0">
              <a:solidFill>
                <a:prstClr val="black"/>
              </a:solidFill>
            </a:endParaRPr>
          </a:p>
          <a:p>
            <a:r>
              <a:rPr lang="en-US" sz="1467" b="1" dirty="0" err="1">
                <a:solidFill>
                  <a:prstClr val="black"/>
                </a:solidFill>
              </a:rPr>
              <a:t>Sistemas</a:t>
            </a:r>
            <a:r>
              <a:rPr lang="en-US" sz="1467" b="1" dirty="0">
                <a:solidFill>
                  <a:prstClr val="black"/>
                </a:solidFill>
              </a:rPr>
              <a:t> de </a:t>
            </a:r>
            <a:r>
              <a:rPr lang="en-US" sz="1467" b="1" dirty="0" err="1">
                <a:solidFill>
                  <a:prstClr val="black"/>
                </a:solidFill>
              </a:rPr>
              <a:t>vigilancia</a:t>
            </a:r>
            <a:r>
              <a:rPr lang="en-US" sz="1467" b="1" dirty="0">
                <a:solidFill>
                  <a:prstClr val="black"/>
                </a:solidFill>
              </a:rPr>
              <a:t> y </a:t>
            </a:r>
            <a:r>
              <a:rPr lang="en-US" sz="1467" b="1" dirty="0" err="1">
                <a:solidFill>
                  <a:prstClr val="black"/>
                </a:solidFill>
              </a:rPr>
              <a:t>notificación</a:t>
            </a:r>
            <a:r>
              <a:rPr lang="en-US" sz="1467" b="1" dirty="0">
                <a:solidFill>
                  <a:prstClr val="black"/>
                </a:solidFill>
              </a:rPr>
              <a:t> EA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ACREDITACIÓN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6" name="Rectangle 89"/>
          <p:cNvSpPr/>
          <p:nvPr/>
        </p:nvSpPr>
        <p:spPr>
          <a:xfrm>
            <a:off x="8203206" y="3890778"/>
            <a:ext cx="317970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prstClr val="black"/>
                </a:solidFill>
              </a:rPr>
              <a:t>ORGANIZACIONALES</a:t>
            </a:r>
          </a:p>
        </p:txBody>
      </p:sp>
      <p:sp>
        <p:nvSpPr>
          <p:cNvPr id="57" name="Rectangle 91"/>
          <p:cNvSpPr/>
          <p:nvPr/>
        </p:nvSpPr>
        <p:spPr>
          <a:xfrm>
            <a:off x="1394027" y="4653510"/>
            <a:ext cx="262758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67" b="1" dirty="0" err="1">
                <a:solidFill>
                  <a:prstClr val="black"/>
                </a:solidFill>
              </a:rPr>
              <a:t>Asignación</a:t>
            </a:r>
            <a:r>
              <a:rPr lang="en-US" sz="1467" b="1" dirty="0">
                <a:solidFill>
                  <a:prstClr val="black"/>
                </a:solidFill>
              </a:rPr>
              <a:t> y </a:t>
            </a:r>
            <a:r>
              <a:rPr lang="en-US" sz="1467" b="1" dirty="0" err="1">
                <a:solidFill>
                  <a:prstClr val="black"/>
                </a:solidFill>
              </a:rPr>
              <a:t>gestión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err="1">
                <a:solidFill>
                  <a:prstClr val="black"/>
                </a:solidFill>
              </a:rPr>
              <a:t>adecuada</a:t>
            </a:r>
            <a:r>
              <a:rPr lang="en-US" sz="1467" b="1" dirty="0">
                <a:solidFill>
                  <a:prstClr val="black"/>
                </a:solidFill>
              </a:rPr>
              <a:t> de </a:t>
            </a:r>
            <a:r>
              <a:rPr lang="en-US" sz="1467" b="1" dirty="0" err="1">
                <a:solidFill>
                  <a:prstClr val="black"/>
                </a:solidFill>
              </a:rPr>
              <a:t>recursos</a:t>
            </a:r>
            <a:endParaRPr lang="en-US" sz="1467" b="1" dirty="0">
              <a:solidFill>
                <a:prstClr val="black"/>
              </a:solidFill>
            </a:endParaRPr>
          </a:p>
          <a:p>
            <a:pPr algn="r"/>
            <a:r>
              <a:rPr lang="en-US" sz="1467" b="1" dirty="0" err="1">
                <a:solidFill>
                  <a:prstClr val="black"/>
                </a:solidFill>
              </a:rPr>
              <a:t>Autorización</a:t>
            </a:r>
            <a:r>
              <a:rPr lang="en-US" sz="1467" b="1" dirty="0">
                <a:solidFill>
                  <a:prstClr val="black"/>
                </a:solidFill>
              </a:rPr>
              <a:t> de </a:t>
            </a:r>
            <a:r>
              <a:rPr lang="en-US" sz="1467" b="1" dirty="0" err="1">
                <a:solidFill>
                  <a:prstClr val="black"/>
                </a:solidFill>
              </a:rPr>
              <a:t>funcionamiento</a:t>
            </a:r>
            <a:r>
              <a:rPr lang="en-US" sz="1467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8" name="Rectangle 92"/>
          <p:cNvSpPr/>
          <p:nvPr/>
        </p:nvSpPr>
        <p:spPr>
          <a:xfrm>
            <a:off x="1363844" y="4335108"/>
            <a:ext cx="262758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33" dirty="0">
                <a:solidFill>
                  <a:prstClr val="black"/>
                </a:solidFill>
              </a:rPr>
              <a:t>ESTRUCTURALES</a:t>
            </a:r>
          </a:p>
        </p:txBody>
      </p:sp>
      <p:sp>
        <p:nvSpPr>
          <p:cNvPr id="59" name="Rectangle 94"/>
          <p:cNvSpPr/>
          <p:nvPr/>
        </p:nvSpPr>
        <p:spPr>
          <a:xfrm>
            <a:off x="1493921" y="3427949"/>
            <a:ext cx="2627587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67" b="1" dirty="0" err="1">
                <a:solidFill>
                  <a:prstClr val="black"/>
                </a:solidFill>
              </a:rPr>
              <a:t>Atenciones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err="1">
                <a:solidFill>
                  <a:prstClr val="black"/>
                </a:solidFill>
              </a:rPr>
              <a:t>otorgadas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err="1">
                <a:solidFill>
                  <a:prstClr val="black"/>
                </a:solidFill>
              </a:rPr>
              <a:t>según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err="1">
                <a:solidFill>
                  <a:prstClr val="black"/>
                </a:solidFill>
              </a:rPr>
              <a:t>complejidad</a:t>
            </a:r>
            <a:r>
              <a:rPr lang="en-US" sz="1467" b="1" dirty="0">
                <a:solidFill>
                  <a:prstClr val="black"/>
                </a:solidFill>
              </a:rPr>
              <a:t> y </a:t>
            </a:r>
            <a:r>
              <a:rPr lang="en-US" sz="1467" b="1" dirty="0" err="1">
                <a:solidFill>
                  <a:prstClr val="black"/>
                </a:solidFill>
              </a:rPr>
              <a:t>nivel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  <a:r>
              <a:rPr lang="en-US" sz="1467" b="1" dirty="0" err="1">
                <a:solidFill>
                  <a:prstClr val="black"/>
                </a:solidFill>
              </a:rPr>
              <a:t>resolutivo</a:t>
            </a:r>
            <a:r>
              <a:rPr lang="en-US" sz="1467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0" name="Rectangle 95"/>
          <p:cNvSpPr/>
          <p:nvPr/>
        </p:nvSpPr>
        <p:spPr>
          <a:xfrm>
            <a:off x="1363844" y="2795712"/>
            <a:ext cx="262758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33" dirty="0">
                <a:solidFill>
                  <a:prstClr val="black"/>
                </a:solidFill>
              </a:rPr>
              <a:t>TIPO DE PRESTACIONES</a:t>
            </a:r>
          </a:p>
        </p:txBody>
      </p:sp>
      <p:sp>
        <p:nvSpPr>
          <p:cNvPr id="61" name="Rectangle 97"/>
          <p:cNvSpPr/>
          <p:nvPr/>
        </p:nvSpPr>
        <p:spPr>
          <a:xfrm>
            <a:off x="1584796" y="2238433"/>
            <a:ext cx="262758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67" b="1" dirty="0" err="1">
                <a:solidFill>
                  <a:prstClr val="black"/>
                </a:solidFill>
              </a:rPr>
              <a:t>Empoderamiento</a:t>
            </a:r>
            <a:endParaRPr lang="en-US" sz="1467" b="1" dirty="0">
              <a:solidFill>
                <a:prstClr val="black"/>
              </a:solidFill>
            </a:endParaRPr>
          </a:p>
        </p:txBody>
      </p:sp>
      <p:sp>
        <p:nvSpPr>
          <p:cNvPr id="62" name="Rectangle 98"/>
          <p:cNvSpPr/>
          <p:nvPr/>
        </p:nvSpPr>
        <p:spPr>
          <a:xfrm>
            <a:off x="1364980" y="1611757"/>
            <a:ext cx="2772455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33" dirty="0">
                <a:solidFill>
                  <a:prstClr val="black"/>
                </a:solidFill>
              </a:rPr>
              <a:t>CARACTERÍSTICAS DEL PACIENTE</a:t>
            </a:r>
          </a:p>
        </p:txBody>
      </p:sp>
      <p:grpSp>
        <p:nvGrpSpPr>
          <p:cNvPr id="63" name="Group 14"/>
          <p:cNvGrpSpPr/>
          <p:nvPr/>
        </p:nvGrpSpPr>
        <p:grpSpPr>
          <a:xfrm>
            <a:off x="7661023" y="2581193"/>
            <a:ext cx="311490" cy="660555"/>
            <a:chOff x="10664825" y="1703388"/>
            <a:chExt cx="725488" cy="1447800"/>
          </a:xfrm>
          <a:solidFill>
            <a:srgbClr val="FFFFFF"/>
          </a:solidFill>
        </p:grpSpPr>
        <p:sp>
          <p:nvSpPr>
            <p:cNvPr id="64" name="Freeform 10"/>
            <p:cNvSpPr>
              <a:spLocks noEditPoints="1"/>
            </p:cNvSpPr>
            <p:nvPr/>
          </p:nvSpPr>
          <p:spPr bwMode="auto">
            <a:xfrm>
              <a:off x="10890250" y="1703388"/>
              <a:ext cx="273050" cy="274638"/>
            </a:xfrm>
            <a:custGeom>
              <a:avLst/>
              <a:gdLst>
                <a:gd name="T0" fmla="*/ 23 w 46"/>
                <a:gd name="T1" fmla="*/ 46 h 46"/>
                <a:gd name="T2" fmla="*/ 46 w 46"/>
                <a:gd name="T3" fmla="*/ 23 h 46"/>
                <a:gd name="T4" fmla="*/ 23 w 46"/>
                <a:gd name="T5" fmla="*/ 0 h 46"/>
                <a:gd name="T6" fmla="*/ 0 w 46"/>
                <a:gd name="T7" fmla="*/ 23 h 46"/>
                <a:gd name="T8" fmla="*/ 23 w 46"/>
                <a:gd name="T9" fmla="*/ 46 h 46"/>
                <a:gd name="T10" fmla="*/ 23 w 46"/>
                <a:gd name="T11" fmla="*/ 5 h 46"/>
                <a:gd name="T12" fmla="*/ 41 w 46"/>
                <a:gd name="T13" fmla="*/ 23 h 46"/>
                <a:gd name="T14" fmla="*/ 23 w 46"/>
                <a:gd name="T15" fmla="*/ 42 h 46"/>
                <a:gd name="T16" fmla="*/ 4 w 46"/>
                <a:gd name="T17" fmla="*/ 23 h 46"/>
                <a:gd name="T18" fmla="*/ 23 w 46"/>
                <a:gd name="T1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5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lose/>
                  <a:moveTo>
                    <a:pt x="23" y="5"/>
                  </a:moveTo>
                  <a:cubicBezTo>
                    <a:pt x="33" y="5"/>
                    <a:pt x="41" y="13"/>
                    <a:pt x="41" y="23"/>
                  </a:cubicBezTo>
                  <a:cubicBezTo>
                    <a:pt x="41" y="33"/>
                    <a:pt x="33" y="42"/>
                    <a:pt x="23" y="42"/>
                  </a:cubicBezTo>
                  <a:cubicBezTo>
                    <a:pt x="13" y="42"/>
                    <a:pt x="4" y="33"/>
                    <a:pt x="4" y="23"/>
                  </a:cubicBezTo>
                  <a:cubicBezTo>
                    <a:pt x="4" y="13"/>
                    <a:pt x="13" y="5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5" name="Freeform 11"/>
            <p:cNvSpPr>
              <a:spLocks noEditPoints="1"/>
            </p:cNvSpPr>
            <p:nvPr/>
          </p:nvSpPr>
          <p:spPr bwMode="auto">
            <a:xfrm>
              <a:off x="10664825" y="2008188"/>
              <a:ext cx="725488" cy="1143000"/>
            </a:xfrm>
            <a:custGeom>
              <a:avLst/>
              <a:gdLst>
                <a:gd name="T0" fmla="*/ 120 w 122"/>
                <a:gd name="T1" fmla="*/ 85 h 192"/>
                <a:gd name="T2" fmla="*/ 97 w 122"/>
                <a:gd name="T3" fmla="*/ 15 h 192"/>
                <a:gd name="T4" fmla="*/ 25 w 122"/>
                <a:gd name="T5" fmla="*/ 15 h 192"/>
                <a:gd name="T6" fmla="*/ 1 w 122"/>
                <a:gd name="T7" fmla="*/ 85 h 192"/>
                <a:gd name="T8" fmla="*/ 7 w 122"/>
                <a:gd name="T9" fmla="*/ 95 h 192"/>
                <a:gd name="T10" fmla="*/ 18 w 122"/>
                <a:gd name="T11" fmla="*/ 91 h 192"/>
                <a:gd name="T12" fmla="*/ 19 w 122"/>
                <a:gd name="T13" fmla="*/ 126 h 192"/>
                <a:gd name="T14" fmla="*/ 22 w 122"/>
                <a:gd name="T15" fmla="*/ 129 h 192"/>
                <a:gd name="T16" fmla="*/ 31 w 122"/>
                <a:gd name="T17" fmla="*/ 182 h 192"/>
                <a:gd name="T18" fmla="*/ 42 w 122"/>
                <a:gd name="T19" fmla="*/ 192 h 192"/>
                <a:gd name="T20" fmla="*/ 60 w 122"/>
                <a:gd name="T21" fmla="*/ 129 h 192"/>
                <a:gd name="T22" fmla="*/ 68 w 122"/>
                <a:gd name="T23" fmla="*/ 183 h 192"/>
                <a:gd name="T24" fmla="*/ 79 w 122"/>
                <a:gd name="T25" fmla="*/ 192 h 192"/>
                <a:gd name="T26" fmla="*/ 90 w 122"/>
                <a:gd name="T27" fmla="*/ 182 h 192"/>
                <a:gd name="T28" fmla="*/ 100 w 122"/>
                <a:gd name="T29" fmla="*/ 129 h 192"/>
                <a:gd name="T30" fmla="*/ 102 w 122"/>
                <a:gd name="T31" fmla="*/ 127 h 192"/>
                <a:gd name="T32" fmla="*/ 91 w 122"/>
                <a:gd name="T33" fmla="*/ 62 h 192"/>
                <a:gd name="T34" fmla="*/ 111 w 122"/>
                <a:gd name="T35" fmla="*/ 96 h 192"/>
                <a:gd name="T36" fmla="*/ 115 w 122"/>
                <a:gd name="T37" fmla="*/ 95 h 192"/>
                <a:gd name="T38" fmla="*/ 113 w 122"/>
                <a:gd name="T39" fmla="*/ 91 h 192"/>
                <a:gd name="T40" fmla="*/ 111 w 122"/>
                <a:gd name="T41" fmla="*/ 91 h 192"/>
                <a:gd name="T42" fmla="*/ 88 w 122"/>
                <a:gd name="T43" fmla="*/ 42 h 192"/>
                <a:gd name="T44" fmla="*/ 83 w 122"/>
                <a:gd name="T45" fmla="*/ 43 h 192"/>
                <a:gd name="T46" fmla="*/ 86 w 122"/>
                <a:gd name="T47" fmla="*/ 124 h 192"/>
                <a:gd name="T48" fmla="*/ 84 w 122"/>
                <a:gd name="T49" fmla="*/ 127 h 192"/>
                <a:gd name="T50" fmla="*/ 85 w 122"/>
                <a:gd name="T51" fmla="*/ 174 h 192"/>
                <a:gd name="T52" fmla="*/ 85 w 122"/>
                <a:gd name="T53" fmla="*/ 182 h 192"/>
                <a:gd name="T54" fmla="*/ 79 w 122"/>
                <a:gd name="T55" fmla="*/ 190 h 192"/>
                <a:gd name="T56" fmla="*/ 73 w 122"/>
                <a:gd name="T57" fmla="*/ 182 h 192"/>
                <a:gd name="T58" fmla="*/ 64 w 122"/>
                <a:gd name="T59" fmla="*/ 124 h 192"/>
                <a:gd name="T60" fmla="*/ 55 w 122"/>
                <a:gd name="T61" fmla="*/ 127 h 192"/>
                <a:gd name="T62" fmla="*/ 42 w 122"/>
                <a:gd name="T63" fmla="*/ 187 h 192"/>
                <a:gd name="T64" fmla="*/ 36 w 122"/>
                <a:gd name="T65" fmla="*/ 182 h 192"/>
                <a:gd name="T66" fmla="*/ 36 w 122"/>
                <a:gd name="T67" fmla="*/ 174 h 192"/>
                <a:gd name="T68" fmla="*/ 38 w 122"/>
                <a:gd name="T69" fmla="*/ 127 h 192"/>
                <a:gd name="T70" fmla="*/ 35 w 122"/>
                <a:gd name="T71" fmla="*/ 124 h 192"/>
                <a:gd name="T72" fmla="*/ 38 w 122"/>
                <a:gd name="T73" fmla="*/ 43 h 192"/>
                <a:gd name="T74" fmla="*/ 34 w 122"/>
                <a:gd name="T75" fmla="*/ 42 h 192"/>
                <a:gd name="T76" fmla="*/ 10 w 122"/>
                <a:gd name="T77" fmla="*/ 91 h 192"/>
                <a:gd name="T78" fmla="*/ 5 w 122"/>
                <a:gd name="T79" fmla="*/ 86 h 192"/>
                <a:gd name="T80" fmla="*/ 6 w 122"/>
                <a:gd name="T81" fmla="*/ 84 h 192"/>
                <a:gd name="T82" fmla="*/ 29 w 122"/>
                <a:gd name="T83" fmla="*/ 17 h 192"/>
                <a:gd name="T84" fmla="*/ 93 w 122"/>
                <a:gd name="T85" fmla="*/ 17 h 192"/>
                <a:gd name="T86" fmla="*/ 115 w 122"/>
                <a:gd name="T87" fmla="*/ 84 h 192"/>
                <a:gd name="T88" fmla="*/ 116 w 122"/>
                <a:gd name="T89" fmla="*/ 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92">
                  <a:moveTo>
                    <a:pt x="121" y="85"/>
                  </a:moveTo>
                  <a:cubicBezTo>
                    <a:pt x="121" y="85"/>
                    <a:pt x="121" y="85"/>
                    <a:pt x="120" y="85"/>
                  </a:cubicBezTo>
                  <a:cubicBezTo>
                    <a:pt x="120" y="84"/>
                    <a:pt x="119" y="81"/>
                    <a:pt x="118" y="76"/>
                  </a:cubicBezTo>
                  <a:cubicBezTo>
                    <a:pt x="112" y="59"/>
                    <a:pt x="100" y="22"/>
                    <a:pt x="97" y="15"/>
                  </a:cubicBezTo>
                  <a:cubicBezTo>
                    <a:pt x="92" y="5"/>
                    <a:pt x="81" y="0"/>
                    <a:pt x="61" y="0"/>
                  </a:cubicBezTo>
                  <a:cubicBezTo>
                    <a:pt x="40" y="0"/>
                    <a:pt x="30" y="5"/>
                    <a:pt x="25" y="15"/>
                  </a:cubicBezTo>
                  <a:cubicBezTo>
                    <a:pt x="22" y="22"/>
                    <a:pt x="9" y="59"/>
                    <a:pt x="4" y="76"/>
                  </a:cubicBezTo>
                  <a:cubicBezTo>
                    <a:pt x="2" y="81"/>
                    <a:pt x="1" y="84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9"/>
                    <a:pt x="2" y="94"/>
                    <a:pt x="7" y="95"/>
                  </a:cubicBezTo>
                  <a:cubicBezTo>
                    <a:pt x="8" y="96"/>
                    <a:pt x="9" y="96"/>
                    <a:pt x="10" y="96"/>
                  </a:cubicBezTo>
                  <a:cubicBezTo>
                    <a:pt x="14" y="96"/>
                    <a:pt x="17" y="94"/>
                    <a:pt x="18" y="9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7"/>
                    <a:pt x="20" y="128"/>
                    <a:pt x="20" y="128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45"/>
                    <a:pt x="31" y="180"/>
                    <a:pt x="31" y="182"/>
                  </a:cubicBezTo>
                  <a:cubicBezTo>
                    <a:pt x="31" y="182"/>
                    <a:pt x="31" y="183"/>
                    <a:pt x="31" y="183"/>
                  </a:cubicBezTo>
                  <a:cubicBezTo>
                    <a:pt x="32" y="188"/>
                    <a:pt x="37" y="192"/>
                    <a:pt x="42" y="192"/>
                  </a:cubicBezTo>
                  <a:cubicBezTo>
                    <a:pt x="48" y="192"/>
                    <a:pt x="53" y="188"/>
                    <a:pt x="53" y="183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8" y="183"/>
                    <a:pt x="68" y="183"/>
                    <a:pt x="68" y="183"/>
                  </a:cubicBezTo>
                  <a:cubicBezTo>
                    <a:pt x="68" y="188"/>
                    <a:pt x="73" y="192"/>
                    <a:pt x="79" y="192"/>
                  </a:cubicBezTo>
                  <a:cubicBezTo>
                    <a:pt x="79" y="192"/>
                    <a:pt x="79" y="192"/>
                    <a:pt x="79" y="192"/>
                  </a:cubicBezTo>
                  <a:cubicBezTo>
                    <a:pt x="85" y="192"/>
                    <a:pt x="90" y="188"/>
                    <a:pt x="90" y="183"/>
                  </a:cubicBezTo>
                  <a:cubicBezTo>
                    <a:pt x="90" y="183"/>
                    <a:pt x="90" y="182"/>
                    <a:pt x="90" y="182"/>
                  </a:cubicBezTo>
                  <a:cubicBezTo>
                    <a:pt x="90" y="180"/>
                    <a:pt x="89" y="145"/>
                    <a:pt x="89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1" y="129"/>
                    <a:pt x="102" y="128"/>
                    <a:pt x="102" y="127"/>
                  </a:cubicBezTo>
                  <a:cubicBezTo>
                    <a:pt x="102" y="127"/>
                    <a:pt x="102" y="126"/>
                    <a:pt x="102" y="126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5" y="94"/>
                    <a:pt x="108" y="96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2" y="96"/>
                    <a:pt x="114" y="96"/>
                    <a:pt x="115" y="95"/>
                  </a:cubicBezTo>
                  <a:cubicBezTo>
                    <a:pt x="119" y="94"/>
                    <a:pt x="122" y="89"/>
                    <a:pt x="121" y="85"/>
                  </a:cubicBezTo>
                  <a:close/>
                  <a:moveTo>
                    <a:pt x="113" y="91"/>
                  </a:moveTo>
                  <a:cubicBezTo>
                    <a:pt x="112" y="91"/>
                    <a:pt x="112" y="91"/>
                    <a:pt x="111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1"/>
                    <a:pt x="108" y="91"/>
                    <a:pt x="108" y="89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7" y="41"/>
                    <a:pt x="86" y="40"/>
                    <a:pt x="85" y="41"/>
                  </a:cubicBezTo>
                  <a:cubicBezTo>
                    <a:pt x="84" y="41"/>
                    <a:pt x="83" y="42"/>
                    <a:pt x="83" y="4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5" y="125"/>
                    <a:pt x="84" y="125"/>
                  </a:cubicBezTo>
                  <a:cubicBezTo>
                    <a:pt x="84" y="126"/>
                    <a:pt x="84" y="126"/>
                    <a:pt x="84" y="127"/>
                  </a:cubicBezTo>
                  <a:cubicBezTo>
                    <a:pt x="84" y="127"/>
                    <a:pt x="84" y="141"/>
                    <a:pt x="85" y="155"/>
                  </a:cubicBezTo>
                  <a:cubicBezTo>
                    <a:pt x="85" y="162"/>
                    <a:pt x="85" y="169"/>
                    <a:pt x="85" y="174"/>
                  </a:cubicBezTo>
                  <a:cubicBezTo>
                    <a:pt x="85" y="179"/>
                    <a:pt x="85" y="181"/>
                    <a:pt x="85" y="182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5" y="185"/>
                    <a:pt x="82" y="187"/>
                    <a:pt x="79" y="187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6" y="187"/>
                    <a:pt x="73" y="185"/>
                    <a:pt x="73" y="182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25"/>
                    <a:pt x="65" y="124"/>
                    <a:pt x="64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6" y="124"/>
                    <a:pt x="55" y="125"/>
                    <a:pt x="55" y="127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9" y="185"/>
                    <a:pt x="46" y="187"/>
                    <a:pt x="42" y="187"/>
                  </a:cubicBezTo>
                  <a:cubicBezTo>
                    <a:pt x="39" y="187"/>
                    <a:pt x="36" y="185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1"/>
                    <a:pt x="36" y="180"/>
                  </a:cubicBezTo>
                  <a:cubicBezTo>
                    <a:pt x="36" y="179"/>
                    <a:pt x="36" y="176"/>
                    <a:pt x="36" y="174"/>
                  </a:cubicBezTo>
                  <a:cubicBezTo>
                    <a:pt x="36" y="169"/>
                    <a:pt x="37" y="162"/>
                    <a:pt x="37" y="155"/>
                  </a:cubicBezTo>
                  <a:cubicBezTo>
                    <a:pt x="37" y="141"/>
                    <a:pt x="38" y="127"/>
                    <a:pt x="38" y="127"/>
                  </a:cubicBezTo>
                  <a:cubicBezTo>
                    <a:pt x="38" y="126"/>
                    <a:pt x="37" y="126"/>
                    <a:pt x="37" y="125"/>
                  </a:cubicBezTo>
                  <a:cubicBezTo>
                    <a:pt x="36" y="125"/>
                    <a:pt x="36" y="124"/>
                    <a:pt x="35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1"/>
                    <a:pt x="36" y="41"/>
                  </a:cubicBezTo>
                  <a:cubicBezTo>
                    <a:pt x="35" y="40"/>
                    <a:pt x="34" y="41"/>
                    <a:pt x="34" y="42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3" y="91"/>
                    <a:pt x="12" y="91"/>
                    <a:pt x="10" y="91"/>
                  </a:cubicBezTo>
                  <a:cubicBezTo>
                    <a:pt x="9" y="91"/>
                    <a:pt x="9" y="91"/>
                    <a:pt x="8" y="91"/>
                  </a:cubicBezTo>
                  <a:cubicBezTo>
                    <a:pt x="6" y="90"/>
                    <a:pt x="5" y="88"/>
                    <a:pt x="5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6" y="86"/>
                    <a:pt x="6" y="85"/>
                    <a:pt x="6" y="84"/>
                  </a:cubicBezTo>
                  <a:cubicBezTo>
                    <a:pt x="7" y="83"/>
                    <a:pt x="7" y="81"/>
                    <a:pt x="8" y="78"/>
                  </a:cubicBezTo>
                  <a:cubicBezTo>
                    <a:pt x="13" y="62"/>
                    <a:pt x="26" y="23"/>
                    <a:pt x="29" y="17"/>
                  </a:cubicBezTo>
                  <a:cubicBezTo>
                    <a:pt x="32" y="11"/>
                    <a:pt x="38" y="5"/>
                    <a:pt x="61" y="5"/>
                  </a:cubicBezTo>
                  <a:cubicBezTo>
                    <a:pt x="84" y="5"/>
                    <a:pt x="90" y="11"/>
                    <a:pt x="93" y="17"/>
                  </a:cubicBezTo>
                  <a:cubicBezTo>
                    <a:pt x="96" y="23"/>
                    <a:pt x="108" y="62"/>
                    <a:pt x="113" y="78"/>
                  </a:cubicBezTo>
                  <a:cubicBezTo>
                    <a:pt x="114" y="80"/>
                    <a:pt x="115" y="83"/>
                    <a:pt x="115" y="84"/>
                  </a:cubicBezTo>
                  <a:cubicBezTo>
                    <a:pt x="116" y="85"/>
                    <a:pt x="116" y="86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7" y="88"/>
                    <a:pt x="115" y="90"/>
                    <a:pt x="11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6" name="Freeform 12"/>
            <p:cNvSpPr>
              <a:spLocks noEditPoints="1"/>
            </p:cNvSpPr>
            <p:nvPr/>
          </p:nvSpPr>
          <p:spPr bwMode="auto">
            <a:xfrm>
              <a:off x="10926762" y="2090738"/>
              <a:ext cx="195263" cy="285750"/>
            </a:xfrm>
            <a:custGeom>
              <a:avLst/>
              <a:gdLst>
                <a:gd name="T0" fmla="*/ 27 w 33"/>
                <a:gd name="T1" fmla="*/ 0 h 48"/>
                <a:gd name="T2" fmla="*/ 21 w 33"/>
                <a:gd name="T3" fmla="*/ 6 h 48"/>
                <a:gd name="T4" fmla="*/ 25 w 33"/>
                <a:gd name="T5" fmla="*/ 11 h 48"/>
                <a:gd name="T6" fmla="*/ 17 w 33"/>
                <a:gd name="T7" fmla="*/ 22 h 48"/>
                <a:gd name="T8" fmla="*/ 9 w 33"/>
                <a:gd name="T9" fmla="*/ 11 h 48"/>
                <a:gd name="T10" fmla="*/ 13 w 33"/>
                <a:gd name="T11" fmla="*/ 6 h 48"/>
                <a:gd name="T12" fmla="*/ 6 w 33"/>
                <a:gd name="T13" fmla="*/ 0 h 48"/>
                <a:gd name="T14" fmla="*/ 0 w 33"/>
                <a:gd name="T15" fmla="*/ 6 h 48"/>
                <a:gd name="T16" fmla="*/ 4 w 33"/>
                <a:gd name="T17" fmla="*/ 11 h 48"/>
                <a:gd name="T18" fmla="*/ 14 w 33"/>
                <a:gd name="T19" fmla="*/ 26 h 48"/>
                <a:gd name="T20" fmla="*/ 14 w 33"/>
                <a:gd name="T21" fmla="*/ 37 h 48"/>
                <a:gd name="T22" fmla="*/ 11 w 33"/>
                <a:gd name="T23" fmla="*/ 42 h 48"/>
                <a:gd name="T24" fmla="*/ 17 w 33"/>
                <a:gd name="T25" fmla="*/ 48 h 48"/>
                <a:gd name="T26" fmla="*/ 23 w 33"/>
                <a:gd name="T27" fmla="*/ 42 h 48"/>
                <a:gd name="T28" fmla="*/ 19 w 33"/>
                <a:gd name="T29" fmla="*/ 37 h 48"/>
                <a:gd name="T30" fmla="*/ 19 w 33"/>
                <a:gd name="T31" fmla="*/ 26 h 48"/>
                <a:gd name="T32" fmla="*/ 29 w 33"/>
                <a:gd name="T33" fmla="*/ 11 h 48"/>
                <a:gd name="T34" fmla="*/ 33 w 33"/>
                <a:gd name="T35" fmla="*/ 6 h 48"/>
                <a:gd name="T36" fmla="*/ 27 w 33"/>
                <a:gd name="T37" fmla="*/ 0 h 48"/>
                <a:gd name="T38" fmla="*/ 6 w 33"/>
                <a:gd name="T39" fmla="*/ 4 h 48"/>
                <a:gd name="T40" fmla="*/ 8 w 33"/>
                <a:gd name="T41" fmla="*/ 6 h 48"/>
                <a:gd name="T42" fmla="*/ 6 w 33"/>
                <a:gd name="T43" fmla="*/ 7 h 48"/>
                <a:gd name="T44" fmla="*/ 5 w 33"/>
                <a:gd name="T45" fmla="*/ 6 h 48"/>
                <a:gd name="T46" fmla="*/ 6 w 33"/>
                <a:gd name="T47" fmla="*/ 4 h 48"/>
                <a:gd name="T48" fmla="*/ 17 w 33"/>
                <a:gd name="T49" fmla="*/ 44 h 48"/>
                <a:gd name="T50" fmla="*/ 15 w 33"/>
                <a:gd name="T51" fmla="*/ 42 h 48"/>
                <a:gd name="T52" fmla="*/ 17 w 33"/>
                <a:gd name="T53" fmla="*/ 41 h 48"/>
                <a:gd name="T54" fmla="*/ 18 w 33"/>
                <a:gd name="T55" fmla="*/ 42 h 48"/>
                <a:gd name="T56" fmla="*/ 17 w 33"/>
                <a:gd name="T57" fmla="*/ 44 h 48"/>
                <a:gd name="T58" fmla="*/ 27 w 33"/>
                <a:gd name="T59" fmla="*/ 4 h 48"/>
                <a:gd name="T60" fmla="*/ 28 w 33"/>
                <a:gd name="T61" fmla="*/ 6 h 48"/>
                <a:gd name="T62" fmla="*/ 27 w 33"/>
                <a:gd name="T63" fmla="*/ 7 h 48"/>
                <a:gd name="T64" fmla="*/ 26 w 33"/>
                <a:gd name="T65" fmla="*/ 6 h 48"/>
                <a:gd name="T66" fmla="*/ 27 w 33"/>
                <a:gd name="T6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48">
                  <a:moveTo>
                    <a:pt x="27" y="0"/>
                  </a:moveTo>
                  <a:cubicBezTo>
                    <a:pt x="24" y="0"/>
                    <a:pt x="21" y="2"/>
                    <a:pt x="21" y="6"/>
                  </a:cubicBezTo>
                  <a:cubicBezTo>
                    <a:pt x="21" y="8"/>
                    <a:pt x="22" y="10"/>
                    <a:pt x="25" y="11"/>
                  </a:cubicBezTo>
                  <a:cubicBezTo>
                    <a:pt x="24" y="17"/>
                    <a:pt x="21" y="22"/>
                    <a:pt x="17" y="22"/>
                  </a:cubicBezTo>
                  <a:cubicBezTo>
                    <a:pt x="13" y="22"/>
                    <a:pt x="9" y="17"/>
                    <a:pt x="9" y="11"/>
                  </a:cubicBezTo>
                  <a:cubicBezTo>
                    <a:pt x="11" y="10"/>
                    <a:pt x="13" y="8"/>
                    <a:pt x="13" y="6"/>
                  </a:cubicBez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5" y="19"/>
                    <a:pt x="9" y="25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8"/>
                    <a:pt x="11" y="40"/>
                    <a:pt x="11" y="42"/>
                  </a:cubicBezTo>
                  <a:cubicBezTo>
                    <a:pt x="11" y="46"/>
                    <a:pt x="13" y="48"/>
                    <a:pt x="17" y="48"/>
                  </a:cubicBezTo>
                  <a:cubicBezTo>
                    <a:pt x="20" y="48"/>
                    <a:pt x="23" y="46"/>
                    <a:pt x="23" y="42"/>
                  </a:cubicBezTo>
                  <a:cubicBezTo>
                    <a:pt x="23" y="40"/>
                    <a:pt x="21" y="38"/>
                    <a:pt x="19" y="3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5"/>
                    <a:pt x="29" y="19"/>
                    <a:pt x="29" y="11"/>
                  </a:cubicBezTo>
                  <a:cubicBezTo>
                    <a:pt x="31" y="10"/>
                    <a:pt x="33" y="8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5"/>
                    <a:pt x="6" y="4"/>
                    <a:pt x="6" y="4"/>
                  </a:cubicBezTo>
                  <a:close/>
                  <a:moveTo>
                    <a:pt x="17" y="44"/>
                  </a:moveTo>
                  <a:cubicBezTo>
                    <a:pt x="16" y="44"/>
                    <a:pt x="15" y="43"/>
                    <a:pt x="15" y="42"/>
                  </a:cubicBezTo>
                  <a:cubicBezTo>
                    <a:pt x="15" y="42"/>
                    <a:pt x="16" y="41"/>
                    <a:pt x="17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7" y="44"/>
                  </a:cubicBezTo>
                  <a:close/>
                  <a:moveTo>
                    <a:pt x="27" y="4"/>
                  </a:moveTo>
                  <a:cubicBezTo>
                    <a:pt x="28" y="4"/>
                    <a:pt x="28" y="5"/>
                    <a:pt x="28" y="6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5"/>
                    <a:pt x="26" y="4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78"/>
          <p:cNvGrpSpPr/>
          <p:nvPr/>
        </p:nvGrpSpPr>
        <p:grpSpPr>
          <a:xfrm>
            <a:off x="4342460" y="1716224"/>
            <a:ext cx="456948" cy="680080"/>
            <a:chOff x="4337711" y="2227524"/>
            <a:chExt cx="464843" cy="926632"/>
          </a:xfrm>
        </p:grpSpPr>
        <p:sp>
          <p:nvSpPr>
            <p:cNvPr id="68" name="Freeform 3"/>
            <p:cNvSpPr>
              <a:spLocks noEditPoints="1"/>
            </p:cNvSpPr>
            <p:nvPr/>
          </p:nvSpPr>
          <p:spPr bwMode="auto">
            <a:xfrm>
              <a:off x="4482148" y="2227524"/>
              <a:ext cx="174952" cy="174951"/>
            </a:xfrm>
            <a:custGeom>
              <a:avLst/>
              <a:gdLst>
                <a:gd name="T0" fmla="*/ 23 w 46"/>
                <a:gd name="T1" fmla="*/ 46 h 46"/>
                <a:gd name="T2" fmla="*/ 0 w 46"/>
                <a:gd name="T3" fmla="*/ 23 h 46"/>
                <a:gd name="T4" fmla="*/ 23 w 46"/>
                <a:gd name="T5" fmla="*/ 0 h 46"/>
                <a:gd name="T6" fmla="*/ 46 w 46"/>
                <a:gd name="T7" fmla="*/ 23 h 46"/>
                <a:gd name="T8" fmla="*/ 23 w 46"/>
                <a:gd name="T9" fmla="*/ 46 h 46"/>
                <a:gd name="T10" fmla="*/ 23 w 46"/>
                <a:gd name="T11" fmla="*/ 4 h 46"/>
                <a:gd name="T12" fmla="*/ 5 w 46"/>
                <a:gd name="T13" fmla="*/ 23 h 46"/>
                <a:gd name="T14" fmla="*/ 23 w 46"/>
                <a:gd name="T15" fmla="*/ 41 h 46"/>
                <a:gd name="T16" fmla="*/ 41 w 46"/>
                <a:gd name="T17" fmla="*/ 23 h 46"/>
                <a:gd name="T18" fmla="*/ 23 w 46"/>
                <a:gd name="T1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5"/>
                    <a:pt x="36" y="46"/>
                    <a:pt x="23" y="46"/>
                  </a:cubicBezTo>
                  <a:close/>
                  <a:moveTo>
                    <a:pt x="23" y="4"/>
                  </a:moveTo>
                  <a:cubicBezTo>
                    <a:pt x="13" y="4"/>
                    <a:pt x="5" y="13"/>
                    <a:pt x="5" y="23"/>
                  </a:cubicBezTo>
                  <a:cubicBezTo>
                    <a:pt x="5" y="33"/>
                    <a:pt x="13" y="41"/>
                    <a:pt x="23" y="41"/>
                  </a:cubicBezTo>
                  <a:cubicBezTo>
                    <a:pt x="33" y="41"/>
                    <a:pt x="41" y="33"/>
                    <a:pt x="41" y="23"/>
                  </a:cubicBezTo>
                  <a:cubicBezTo>
                    <a:pt x="41" y="13"/>
                    <a:pt x="33" y="4"/>
                    <a:pt x="23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9" name="Freeform 4"/>
            <p:cNvSpPr>
              <a:spLocks noEditPoints="1"/>
            </p:cNvSpPr>
            <p:nvPr/>
          </p:nvSpPr>
          <p:spPr bwMode="auto">
            <a:xfrm>
              <a:off x="4337711" y="2421802"/>
              <a:ext cx="464843" cy="732354"/>
            </a:xfrm>
            <a:custGeom>
              <a:avLst/>
              <a:gdLst>
                <a:gd name="T0" fmla="*/ 68 w 122"/>
                <a:gd name="T1" fmla="*/ 182 h 192"/>
                <a:gd name="T2" fmla="*/ 54 w 122"/>
                <a:gd name="T3" fmla="*/ 183 h 192"/>
                <a:gd name="T4" fmla="*/ 32 w 122"/>
                <a:gd name="T5" fmla="*/ 182 h 192"/>
                <a:gd name="T6" fmla="*/ 35 w 122"/>
                <a:gd name="T7" fmla="*/ 54 h 192"/>
                <a:gd name="T8" fmla="*/ 10 w 122"/>
                <a:gd name="T9" fmla="*/ 96 h 192"/>
                <a:gd name="T10" fmla="*/ 1 w 122"/>
                <a:gd name="T11" fmla="*/ 85 h 192"/>
                <a:gd name="T12" fmla="*/ 4 w 122"/>
                <a:gd name="T13" fmla="*/ 76 h 192"/>
                <a:gd name="T14" fmla="*/ 61 w 122"/>
                <a:gd name="T15" fmla="*/ 0 h 192"/>
                <a:gd name="T16" fmla="*/ 118 w 122"/>
                <a:gd name="T17" fmla="*/ 76 h 192"/>
                <a:gd name="T18" fmla="*/ 121 w 122"/>
                <a:gd name="T19" fmla="*/ 85 h 192"/>
                <a:gd name="T20" fmla="*/ 112 w 122"/>
                <a:gd name="T21" fmla="*/ 96 h 192"/>
                <a:gd name="T22" fmla="*/ 87 w 122"/>
                <a:gd name="T23" fmla="*/ 54 h 192"/>
                <a:gd name="T24" fmla="*/ 90 w 122"/>
                <a:gd name="T25" fmla="*/ 182 h 192"/>
                <a:gd name="T26" fmla="*/ 79 w 122"/>
                <a:gd name="T27" fmla="*/ 192 h 192"/>
                <a:gd name="T28" fmla="*/ 63 w 122"/>
                <a:gd name="T29" fmla="*/ 100 h 192"/>
                <a:gd name="T30" fmla="*/ 79 w 122"/>
                <a:gd name="T31" fmla="*/ 187 h 192"/>
                <a:gd name="T32" fmla="*/ 79 w 122"/>
                <a:gd name="T33" fmla="*/ 187 h 192"/>
                <a:gd name="T34" fmla="*/ 86 w 122"/>
                <a:gd name="T35" fmla="*/ 182 h 192"/>
                <a:gd name="T36" fmla="*/ 85 w 122"/>
                <a:gd name="T37" fmla="*/ 160 h 192"/>
                <a:gd name="T38" fmla="*/ 82 w 122"/>
                <a:gd name="T39" fmla="*/ 43 h 192"/>
                <a:gd name="T40" fmla="*/ 87 w 122"/>
                <a:gd name="T41" fmla="*/ 42 h 192"/>
                <a:gd name="T42" fmla="*/ 112 w 122"/>
                <a:gd name="T43" fmla="*/ 91 h 192"/>
                <a:gd name="T44" fmla="*/ 116 w 122"/>
                <a:gd name="T45" fmla="*/ 86 h 192"/>
                <a:gd name="T46" fmla="*/ 116 w 122"/>
                <a:gd name="T47" fmla="*/ 84 h 192"/>
                <a:gd name="T48" fmla="*/ 93 w 122"/>
                <a:gd name="T49" fmla="*/ 17 h 192"/>
                <a:gd name="T50" fmla="*/ 29 w 122"/>
                <a:gd name="T51" fmla="*/ 17 h 192"/>
                <a:gd name="T52" fmla="*/ 6 w 122"/>
                <a:gd name="T53" fmla="*/ 84 h 192"/>
                <a:gd name="T54" fmla="*/ 6 w 122"/>
                <a:gd name="T55" fmla="*/ 86 h 192"/>
                <a:gd name="T56" fmla="*/ 10 w 122"/>
                <a:gd name="T57" fmla="*/ 91 h 192"/>
                <a:gd name="T58" fmla="*/ 35 w 122"/>
                <a:gd name="T59" fmla="*/ 42 h 192"/>
                <a:gd name="T60" fmla="*/ 40 w 122"/>
                <a:gd name="T61" fmla="*/ 43 h 192"/>
                <a:gd name="T62" fmla="*/ 37 w 122"/>
                <a:gd name="T63" fmla="*/ 160 h 192"/>
                <a:gd name="T64" fmla="*/ 36 w 122"/>
                <a:gd name="T65" fmla="*/ 181 h 192"/>
                <a:gd name="T66" fmla="*/ 43 w 122"/>
                <a:gd name="T67" fmla="*/ 187 h 192"/>
                <a:gd name="T68" fmla="*/ 59 w 122"/>
                <a:gd name="T69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92">
                  <a:moveTo>
                    <a:pt x="79" y="192"/>
                  </a:moveTo>
                  <a:cubicBezTo>
                    <a:pt x="74" y="192"/>
                    <a:pt x="69" y="188"/>
                    <a:pt x="68" y="182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3" y="188"/>
                    <a:pt x="48" y="192"/>
                    <a:pt x="43" y="192"/>
                  </a:cubicBezTo>
                  <a:cubicBezTo>
                    <a:pt x="37" y="192"/>
                    <a:pt x="32" y="188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79"/>
                    <a:pt x="34" y="103"/>
                    <a:pt x="35" y="54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4"/>
                    <a:pt x="14" y="96"/>
                    <a:pt x="10" y="96"/>
                  </a:cubicBezTo>
                  <a:cubicBezTo>
                    <a:pt x="9" y="96"/>
                    <a:pt x="8" y="96"/>
                    <a:pt x="7" y="95"/>
                  </a:cubicBezTo>
                  <a:cubicBezTo>
                    <a:pt x="3" y="94"/>
                    <a:pt x="0" y="89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4"/>
                    <a:pt x="3" y="81"/>
                    <a:pt x="4" y="76"/>
                  </a:cubicBezTo>
                  <a:cubicBezTo>
                    <a:pt x="10" y="58"/>
                    <a:pt x="22" y="21"/>
                    <a:pt x="25" y="15"/>
                  </a:cubicBezTo>
                  <a:cubicBezTo>
                    <a:pt x="30" y="4"/>
                    <a:pt x="41" y="0"/>
                    <a:pt x="61" y="0"/>
                  </a:cubicBezTo>
                  <a:cubicBezTo>
                    <a:pt x="81" y="0"/>
                    <a:pt x="92" y="4"/>
                    <a:pt x="97" y="15"/>
                  </a:cubicBezTo>
                  <a:cubicBezTo>
                    <a:pt x="100" y="21"/>
                    <a:pt x="112" y="58"/>
                    <a:pt x="118" y="76"/>
                  </a:cubicBezTo>
                  <a:cubicBezTo>
                    <a:pt x="119" y="81"/>
                    <a:pt x="121" y="84"/>
                    <a:pt x="121" y="8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2" y="89"/>
                    <a:pt x="119" y="94"/>
                    <a:pt x="115" y="95"/>
                  </a:cubicBezTo>
                  <a:cubicBezTo>
                    <a:pt x="114" y="96"/>
                    <a:pt x="113" y="96"/>
                    <a:pt x="112" y="96"/>
                  </a:cubicBezTo>
                  <a:cubicBezTo>
                    <a:pt x="108" y="96"/>
                    <a:pt x="105" y="94"/>
                    <a:pt x="104" y="91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8" y="103"/>
                    <a:pt x="90" y="179"/>
                    <a:pt x="90" y="182"/>
                  </a:cubicBezTo>
                  <a:cubicBezTo>
                    <a:pt x="90" y="182"/>
                    <a:pt x="90" y="182"/>
                    <a:pt x="90" y="182"/>
                  </a:cubicBezTo>
                  <a:cubicBezTo>
                    <a:pt x="90" y="188"/>
                    <a:pt x="85" y="192"/>
                    <a:pt x="79" y="192"/>
                  </a:cubicBezTo>
                  <a:cubicBezTo>
                    <a:pt x="79" y="192"/>
                    <a:pt x="79" y="192"/>
                    <a:pt x="79" y="192"/>
                  </a:cubicBezTo>
                  <a:close/>
                  <a:moveTo>
                    <a:pt x="61" y="98"/>
                  </a:moveTo>
                  <a:cubicBezTo>
                    <a:pt x="62" y="98"/>
                    <a:pt x="63" y="99"/>
                    <a:pt x="63" y="10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3" y="185"/>
                    <a:pt x="76" y="187"/>
                    <a:pt x="79" y="187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83" y="187"/>
                    <a:pt x="85" y="185"/>
                    <a:pt x="86" y="182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81"/>
                    <a:pt x="86" y="179"/>
                    <a:pt x="85" y="176"/>
                  </a:cubicBezTo>
                  <a:cubicBezTo>
                    <a:pt x="85" y="172"/>
                    <a:pt x="85" y="167"/>
                    <a:pt x="85" y="160"/>
                  </a:cubicBezTo>
                  <a:cubicBezTo>
                    <a:pt x="85" y="147"/>
                    <a:pt x="84" y="130"/>
                    <a:pt x="84" y="112"/>
                  </a:cubicBezTo>
                  <a:cubicBezTo>
                    <a:pt x="83" y="77"/>
                    <a:pt x="82" y="43"/>
                    <a:pt x="82" y="43"/>
                  </a:cubicBezTo>
                  <a:cubicBezTo>
                    <a:pt x="82" y="41"/>
                    <a:pt x="83" y="41"/>
                    <a:pt x="84" y="40"/>
                  </a:cubicBezTo>
                  <a:cubicBezTo>
                    <a:pt x="85" y="40"/>
                    <a:pt x="86" y="41"/>
                    <a:pt x="87" y="42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9" y="90"/>
                    <a:pt x="110" y="91"/>
                    <a:pt x="112" y="91"/>
                  </a:cubicBezTo>
                  <a:cubicBezTo>
                    <a:pt x="112" y="91"/>
                    <a:pt x="113" y="91"/>
                    <a:pt x="113" y="91"/>
                  </a:cubicBezTo>
                  <a:cubicBezTo>
                    <a:pt x="115" y="90"/>
                    <a:pt x="117" y="88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6" y="86"/>
                    <a:pt x="116" y="85"/>
                    <a:pt x="116" y="84"/>
                  </a:cubicBezTo>
                  <a:cubicBezTo>
                    <a:pt x="115" y="82"/>
                    <a:pt x="114" y="80"/>
                    <a:pt x="114" y="78"/>
                  </a:cubicBezTo>
                  <a:cubicBezTo>
                    <a:pt x="108" y="61"/>
                    <a:pt x="96" y="23"/>
                    <a:pt x="93" y="17"/>
                  </a:cubicBezTo>
                  <a:cubicBezTo>
                    <a:pt x="90" y="11"/>
                    <a:pt x="84" y="5"/>
                    <a:pt x="61" y="5"/>
                  </a:cubicBezTo>
                  <a:cubicBezTo>
                    <a:pt x="38" y="5"/>
                    <a:pt x="32" y="11"/>
                    <a:pt x="29" y="17"/>
                  </a:cubicBezTo>
                  <a:cubicBezTo>
                    <a:pt x="26" y="23"/>
                    <a:pt x="14" y="61"/>
                    <a:pt x="8" y="78"/>
                  </a:cubicBezTo>
                  <a:cubicBezTo>
                    <a:pt x="8" y="80"/>
                    <a:pt x="7" y="82"/>
                    <a:pt x="6" y="84"/>
                  </a:cubicBezTo>
                  <a:cubicBezTo>
                    <a:pt x="6" y="85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" y="88"/>
                    <a:pt x="6" y="90"/>
                    <a:pt x="9" y="91"/>
                  </a:cubicBezTo>
                  <a:cubicBezTo>
                    <a:pt x="9" y="91"/>
                    <a:pt x="10" y="91"/>
                    <a:pt x="10" y="91"/>
                  </a:cubicBezTo>
                  <a:cubicBezTo>
                    <a:pt x="12" y="91"/>
                    <a:pt x="13" y="90"/>
                    <a:pt x="14" y="8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1"/>
                    <a:pt x="40" y="41"/>
                    <a:pt x="40" y="43"/>
                  </a:cubicBezTo>
                  <a:cubicBezTo>
                    <a:pt x="40" y="43"/>
                    <a:pt x="39" y="78"/>
                    <a:pt x="38" y="112"/>
                  </a:cubicBezTo>
                  <a:cubicBezTo>
                    <a:pt x="38" y="130"/>
                    <a:pt x="37" y="147"/>
                    <a:pt x="37" y="160"/>
                  </a:cubicBezTo>
                  <a:cubicBezTo>
                    <a:pt x="37" y="167"/>
                    <a:pt x="37" y="172"/>
                    <a:pt x="36" y="176"/>
                  </a:cubicBezTo>
                  <a:cubicBezTo>
                    <a:pt x="36" y="178"/>
                    <a:pt x="36" y="180"/>
                    <a:pt x="36" y="181"/>
                  </a:cubicBezTo>
                  <a:cubicBezTo>
                    <a:pt x="36" y="181"/>
                    <a:pt x="36" y="182"/>
                    <a:pt x="36" y="182"/>
                  </a:cubicBezTo>
                  <a:cubicBezTo>
                    <a:pt x="36" y="185"/>
                    <a:pt x="39" y="187"/>
                    <a:pt x="43" y="187"/>
                  </a:cubicBezTo>
                  <a:cubicBezTo>
                    <a:pt x="46" y="187"/>
                    <a:pt x="49" y="185"/>
                    <a:pt x="49" y="182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60" y="98"/>
                    <a:pt x="61" y="98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2132297" y="693262"/>
            <a:ext cx="7787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ESTRATEGIAS PARA MINIMIZAR EL RIESGO ASISTENCIAL </a:t>
            </a:r>
            <a:endParaRPr lang="es-CL" alt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alt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 </a:t>
            </a:r>
            <a:r>
              <a:rPr lang="es-CL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FACTORES ASOCIADOS</a:t>
            </a:r>
          </a:p>
        </p:txBody>
      </p:sp>
    </p:spTree>
    <p:extLst>
      <p:ext uri="{BB962C8B-B14F-4D97-AF65-F5344CB8AC3E}">
        <p14:creationId xmlns:p14="http://schemas.microsoft.com/office/powerpoint/2010/main" val="24108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85685" y="0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454753" y="-9207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graphicFrame>
        <p:nvGraphicFramePr>
          <p:cNvPr id="15" name="Diagrama 14">
            <a:extLst>
              <a:ext uri="{FF2B5EF4-FFF2-40B4-BE49-F238E27FC236}">
                <a16:creationId xmlns="" xmlns:a16="http://schemas.microsoft.com/office/drawing/2014/main" id="{69FB454E-F111-4BC9-8F98-5D7D5B264AAF}"/>
              </a:ext>
            </a:extLst>
          </p:cNvPr>
          <p:cNvGraphicFramePr/>
          <p:nvPr>
            <p:extLst/>
          </p:nvPr>
        </p:nvGraphicFramePr>
        <p:xfrm>
          <a:off x="1894036" y="1115194"/>
          <a:ext cx="8205927" cy="408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: esquinas redondeadas 3">
            <a:extLst>
              <a:ext uri="{FF2B5EF4-FFF2-40B4-BE49-F238E27FC236}">
                <a16:creationId xmlns="" xmlns:a16="http://schemas.microsoft.com/office/drawing/2014/main" id="{ADB7DD90-439C-45DD-8709-8A2981DBBA36}"/>
              </a:ext>
            </a:extLst>
          </p:cNvPr>
          <p:cNvSpPr/>
          <p:nvPr/>
        </p:nvSpPr>
        <p:spPr>
          <a:xfrm>
            <a:off x="7834659" y="5263095"/>
            <a:ext cx="2478562" cy="8967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EVALÚA</a:t>
            </a:r>
            <a:endParaRPr lang="es-CL" sz="1600" b="1" dirty="0">
              <a:solidFill>
                <a:prstClr val="white"/>
              </a:solidFill>
            </a:endParaRPr>
          </a:p>
          <a:p>
            <a:pPr algn="ctr"/>
            <a:r>
              <a:rPr lang="es-CL" sz="1600" b="1" dirty="0">
                <a:solidFill>
                  <a:prstClr val="white"/>
                </a:solidFill>
              </a:rPr>
              <a:t>Indicadores de Proceso</a:t>
            </a:r>
          </a:p>
          <a:p>
            <a:pPr algn="ctr"/>
            <a:r>
              <a:rPr lang="es-CL" sz="1600" b="1" dirty="0">
                <a:solidFill>
                  <a:prstClr val="white"/>
                </a:solidFill>
              </a:rPr>
              <a:t>Indicadores de Resultado</a:t>
            </a:r>
          </a:p>
        </p:txBody>
      </p:sp>
      <p:sp>
        <p:nvSpPr>
          <p:cNvPr id="21" name="Flecha curvada hacia la derecha 20"/>
          <p:cNvSpPr/>
          <p:nvPr/>
        </p:nvSpPr>
        <p:spPr>
          <a:xfrm>
            <a:off x="5070179" y="4896374"/>
            <a:ext cx="2101535" cy="1404254"/>
          </a:xfrm>
          <a:prstGeom prst="curved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33210" y="715153"/>
            <a:ext cx="9385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significa que un prestador institucional de salud se encuentre acreditado?</a:t>
            </a:r>
          </a:p>
        </p:txBody>
      </p:sp>
    </p:spTree>
    <p:extLst>
      <p:ext uri="{BB962C8B-B14F-4D97-AF65-F5344CB8AC3E}">
        <p14:creationId xmlns:p14="http://schemas.microsoft.com/office/powerpoint/2010/main" val="3499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135237" y="6115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304305" y="-30922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328665" y="693262"/>
            <a:ext cx="739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Individuales de Salud</a:t>
            </a:r>
          </a:p>
          <a:p>
            <a:pPr algn="ctr"/>
            <a:r>
              <a:rPr lang="es-CL" alt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2011 - 30 de septiembre 2018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ángulo 33"/>
          <p:cNvSpPr>
            <a:spLocks noChangeArrowheads="1"/>
          </p:cNvSpPr>
          <p:nvPr/>
        </p:nvSpPr>
        <p:spPr bwMode="auto">
          <a:xfrm>
            <a:off x="-238576" y="6336258"/>
            <a:ext cx="74991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1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Unidad de Registro– Intendencia de Prestadores de Salud</a:t>
            </a:r>
            <a:endParaRPr lang="es-CL" altLang="es-CL" sz="11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59895" y="1399891"/>
            <a:ext cx="605486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C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Proyección a Diciembre de </a:t>
            </a:r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2018: +580.000 </a:t>
            </a:r>
            <a:r>
              <a:rPr lang="es-C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títulos</a:t>
            </a: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/>
          </p:nvPr>
        </p:nvGraphicFramePr>
        <p:xfrm>
          <a:off x="137249" y="1823959"/>
          <a:ext cx="9824169" cy="411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9979465" y="2894413"/>
            <a:ext cx="199505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alt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RNPI es lo más buscado en el sitio web de la Superintendencia de Salud</a:t>
            </a:r>
            <a:endParaRPr lang="es-CL" alt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Resultado de imagen para 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29" y="4030651"/>
            <a:ext cx="1875529" cy="10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02406" y="0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431009" y="-9207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66224" y="728798"/>
            <a:ext cx="11719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Individuales de Salud – Composición al 30 de septiembre de 2018</a:t>
            </a:r>
            <a:endParaRPr lang="es-CL" alt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33"/>
          <p:cNvSpPr>
            <a:spLocks noChangeArrowheads="1"/>
          </p:cNvSpPr>
          <p:nvPr/>
        </p:nvSpPr>
        <p:spPr bwMode="auto">
          <a:xfrm>
            <a:off x="-238576" y="6336258"/>
            <a:ext cx="74991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1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Unidad de Registro– Intendencia de Prestadores de Salud</a:t>
            </a:r>
            <a:endParaRPr lang="es-CL" altLang="es-CL" sz="11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044544" y="2363475"/>
            <a:ext cx="195046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alt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inscripciones </a:t>
            </a:r>
          </a:p>
          <a:p>
            <a:pPr algn="ctr"/>
            <a:r>
              <a:rPr lang="es-CL" alt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567.390</a:t>
            </a:r>
            <a:endParaRPr lang="es-CL" alt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318294" y="1270792"/>
          <a:ext cx="9673069" cy="506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2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362" y="728798"/>
            <a:ext cx="10929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Individuales de Salud – Composición al 31 de julio de 2018</a:t>
            </a:r>
            <a:endParaRPr lang="es-CL" alt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33"/>
          <p:cNvSpPr>
            <a:spLocks noChangeArrowheads="1"/>
          </p:cNvSpPr>
          <p:nvPr/>
        </p:nvSpPr>
        <p:spPr bwMode="auto">
          <a:xfrm>
            <a:off x="-238576" y="6336258"/>
            <a:ext cx="74991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1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Unidad de Registro– Intendencia de Prestadores de Salud</a:t>
            </a:r>
            <a:endParaRPr lang="es-CL" altLang="es-CL" sz="11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0" y="1234555"/>
          <a:ext cx="9106648" cy="513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9215183" y="1642291"/>
            <a:ext cx="281228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alt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inscripciones </a:t>
            </a:r>
          </a:p>
          <a:p>
            <a:pPr algn="ctr"/>
            <a:r>
              <a:rPr lang="es-CL" alt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557.574</a:t>
            </a:r>
            <a:endParaRPr lang="es-CL" alt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/>
          </p:nvPr>
        </p:nvGraphicFramePr>
        <p:xfrm>
          <a:off x="8419552" y="2455825"/>
          <a:ext cx="4110788" cy="391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93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60" y="297831"/>
            <a:ext cx="10222862" cy="62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481162"/>
            <a:ext cx="8647288" cy="6376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561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6" name="Rectángulo 33"/>
          <p:cNvSpPr>
            <a:spLocks noChangeArrowheads="1"/>
          </p:cNvSpPr>
          <p:nvPr/>
        </p:nvSpPr>
        <p:spPr bwMode="auto">
          <a:xfrm>
            <a:off x="261940" y="586302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Acreditación en </a:t>
            </a:r>
            <a:r>
              <a:rPr lang="es-CL" altLang="es-CL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Regiones y APS</a:t>
            </a:r>
            <a:endParaRPr lang="es-CL" altLang="es-C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97" y="1130773"/>
            <a:ext cx="7909560" cy="54864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06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6" name="Rectángulo 33"/>
          <p:cNvSpPr>
            <a:spLocks noChangeArrowheads="1"/>
          </p:cNvSpPr>
          <p:nvPr/>
        </p:nvSpPr>
        <p:spPr bwMode="auto">
          <a:xfrm>
            <a:off x="371475" y="559852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 Explícita de Calidad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60833599"/>
              </p:ext>
            </p:extLst>
          </p:nvPr>
        </p:nvGraphicFramePr>
        <p:xfrm>
          <a:off x="248029" y="994179"/>
          <a:ext cx="5666201" cy="435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80649" y="5408638"/>
            <a:ext cx="819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vigencia del presente decreto (hasta 1° de julio de 2019) deberán someterse al procedimiento de acreditación: Atención Abierta de Baja Complejidad.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78783"/>
              </p:ext>
            </p:extLst>
          </p:nvPr>
        </p:nvGraphicFramePr>
        <p:xfrm>
          <a:off x="5988676" y="1013673"/>
          <a:ext cx="5705342" cy="41732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40493"/>
                <a:gridCol w="1864849"/>
              </a:tblGrid>
              <a:tr h="311799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 de Prestador </a:t>
                      </a:r>
                      <a:endParaRPr lang="es-CL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Fecha </a:t>
                      </a:r>
                      <a:endParaRPr lang="es-CL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Cerrada de Mediana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1° de enero de 2018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Cerrada de Baja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1° de enero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Centros de Diálisis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1° de julio de 2018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Centros de Imagenología de Alta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de junio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Laboratorios Clínicos de Alta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de junio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Abierta de Alta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1° de julio de 2018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Abierta de Mediana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de junio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6" name="Rectángulo 33"/>
          <p:cNvSpPr>
            <a:spLocks noChangeArrowheads="1"/>
          </p:cNvSpPr>
          <p:nvPr/>
        </p:nvSpPr>
        <p:spPr bwMode="auto">
          <a:xfrm>
            <a:off x="371475" y="559852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 Explícita de Calidad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48029" y="994179"/>
          <a:ext cx="5666201" cy="435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00078" y="4538653"/>
            <a:ext cx="112934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Pendientes:</a:t>
            </a:r>
          </a:p>
          <a:p>
            <a:endParaRPr 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APS público y privado – Quimioterapia – Radioterapia – Psiquiátrica cerrada – Esterilización</a:t>
            </a:r>
          </a:p>
          <a:p>
            <a:endParaRPr 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Centros Odontológicos – Centros SENDA ??</a:t>
            </a:r>
          </a:p>
          <a:p>
            <a:endParaRPr 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Centros de Anatomía Patológica – Atención Pre hospitalaria – Hospitalización Domiciliaria???</a:t>
            </a:r>
          </a:p>
          <a:p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5988676" y="1921275"/>
          <a:ext cx="5705342" cy="25183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40493"/>
                <a:gridCol w="1864849"/>
              </a:tblGrid>
              <a:tr h="311799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 de Prestador </a:t>
                      </a:r>
                      <a:endParaRPr lang="es-CL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Fecha </a:t>
                      </a:r>
                      <a:endParaRPr lang="es-CL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Cerrada de Baja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1° de enero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Centros de Imagenología de Alta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de junio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Laboratorios Clínicos de Alta Complejidad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de junio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  <a:tr h="551638"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Abierta de Mediana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CL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de junio de 2019</a:t>
                      </a:r>
                      <a:endParaRPr lang="es-CL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2"/>
          <p:cNvGrpSpPr>
            <a:grpSpLocks/>
          </p:cNvGrpSpPr>
          <p:nvPr/>
        </p:nvGrpSpPr>
        <p:grpSpPr bwMode="auto">
          <a:xfrm>
            <a:off x="533400" y="6569075"/>
            <a:ext cx="1241425" cy="149225"/>
            <a:chOff x="374772" y="6708583"/>
            <a:chExt cx="1240660" cy="149417"/>
          </a:xfrm>
        </p:grpSpPr>
        <p:sp>
          <p:nvSpPr>
            <p:cNvPr id="10" name="Rectángulo 9"/>
            <p:cNvSpPr/>
            <p:nvPr/>
          </p:nvSpPr>
          <p:spPr>
            <a:xfrm>
              <a:off x="374772" y="6708583"/>
              <a:ext cx="567975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42747" y="6708583"/>
              <a:ext cx="672685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307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76213"/>
            <a:ext cx="46259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ángulo 1"/>
          <p:cNvSpPr>
            <a:spLocks noChangeArrowheads="1"/>
          </p:cNvSpPr>
          <p:nvPr/>
        </p:nvSpPr>
        <p:spPr bwMode="auto">
          <a:xfrm>
            <a:off x="817562" y="1748467"/>
            <a:ext cx="10969146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s-CL" altLang="es-CL" sz="4000" b="1" dirty="0">
                <a:latin typeface="Corbel" panose="020B0503020204020204" pitchFamily="34" charset="0"/>
              </a:rPr>
              <a:t> </a:t>
            </a:r>
            <a:r>
              <a:rPr lang="es-CL" altLang="es-CL" sz="4000" b="1" dirty="0" smtClean="0">
                <a:latin typeface="Corbel" panose="020B0503020204020204" pitchFamily="34" charset="0"/>
              </a:rPr>
              <a:t>Jornada de Calidad</a:t>
            </a:r>
          </a:p>
          <a:p>
            <a:pPr algn="ctr">
              <a:buNone/>
            </a:pPr>
            <a:r>
              <a:rPr lang="es-CL" altLang="es-CL" sz="4000" b="1" dirty="0" smtClean="0">
                <a:latin typeface="Corbel" panose="020B0503020204020204" pitchFamily="34" charset="0"/>
              </a:rPr>
              <a:t>Corporación </a:t>
            </a:r>
            <a:r>
              <a:rPr lang="es-CL" altLang="es-CL" sz="4000" b="1" smtClean="0">
                <a:latin typeface="Corbel" panose="020B0503020204020204" pitchFamily="34" charset="0"/>
              </a:rPr>
              <a:t>Municipal Rancagua</a:t>
            </a:r>
            <a:r>
              <a:rPr lang="es-CL" altLang="es-CL" sz="4000" b="1" dirty="0">
                <a:latin typeface="Corbel" panose="020B0503020204020204" pitchFamily="34" charset="0"/>
              </a:rPr>
              <a:t/>
            </a:r>
            <a:br>
              <a:rPr lang="es-CL" altLang="es-CL" sz="4000" b="1" dirty="0">
                <a:latin typeface="Corbel" panose="020B0503020204020204" pitchFamily="34" charset="0"/>
              </a:rPr>
            </a:br>
            <a:r>
              <a:rPr lang="es-CL" altLang="es-CL" sz="4000" b="1" dirty="0">
                <a:latin typeface="Corbel" panose="020B0503020204020204" pitchFamily="34" charset="0"/>
              </a:rPr>
              <a:t>					</a:t>
            </a:r>
            <a:endParaRPr lang="es-CL" altLang="es-CL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s-CL" altLang="es-CL" b="1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“Hacia la Acreditación de la Atención Primaria"</a:t>
            </a:r>
            <a:endParaRPr lang="es-CL" altLang="es-CL" b="1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s-ES" altLang="es-CL" sz="3000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Enrique Ayarza </a:t>
            </a:r>
            <a:r>
              <a:rPr lang="es-ES" altLang="es-CL" sz="18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Ramírez - Intendente </a:t>
            </a: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L" sz="18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Prestadores de Salud</a:t>
            </a:r>
            <a:endParaRPr lang="es-ES" altLang="es-CL" sz="1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ES" altLang="es-CL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Superintendencia de Salud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CL" sz="16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de Noviembre 2018</a:t>
            </a:r>
            <a:endParaRPr lang="es-ES" altLang="es-CL" sz="1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arjeta"/>
          <p:cNvSpPr/>
          <p:nvPr/>
        </p:nvSpPr>
        <p:spPr>
          <a:xfrm>
            <a:off x="2667000" y="571500"/>
            <a:ext cx="6237288" cy="2571748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8481" y="571501"/>
            <a:ext cx="521495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0070C0"/>
                </a:solidFill>
                <a:latin typeface="Verdana" pitchFamily="34" charset="0"/>
              </a:rPr>
              <a:t>Características  del</a:t>
            </a:r>
          </a:p>
          <a:p>
            <a:pPr algn="ctr">
              <a:defRPr/>
            </a:pPr>
            <a:r>
              <a:rPr lang="es-MX" sz="2400" b="1" dirty="0">
                <a:solidFill>
                  <a:srgbClr val="0070C0"/>
                </a:solidFill>
                <a:latin typeface="Verdana" pitchFamily="34" charset="0"/>
              </a:rPr>
              <a:t>Estándar General de Atención Abierta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3177">
            <a:off x="4044685" y="2440331"/>
            <a:ext cx="3020512" cy="39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7024678" y="4786322"/>
            <a:ext cx="2857521" cy="1163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rgbClr val="0070C0"/>
                </a:solidFill>
              </a:rPr>
              <a:t>Estándar aplicable a los APS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226" y="1571612"/>
            <a:ext cx="2581385" cy="334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Flecha derecha"/>
          <p:cNvSpPr/>
          <p:nvPr/>
        </p:nvSpPr>
        <p:spPr>
          <a:xfrm>
            <a:off x="4524364" y="2643182"/>
            <a:ext cx="428628" cy="1000132"/>
          </a:xfrm>
          <a:prstGeom prst="rightArrow">
            <a:avLst/>
          </a:prstGeom>
          <a:gradFill flip="none" rotWithShape="1">
            <a:gsLst>
              <a:gs pos="52000">
                <a:srgbClr val="FFC000">
                  <a:tint val="66000"/>
                  <a:satMod val="160000"/>
                  <a:alpha val="44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5015880" y="2643182"/>
            <a:ext cx="2143140" cy="100013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AMBITOS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7248128" y="2643182"/>
            <a:ext cx="428628" cy="1000132"/>
          </a:xfrm>
          <a:prstGeom prst="rightArrow">
            <a:avLst/>
          </a:prstGeom>
          <a:gradFill flip="none" rotWithShape="1">
            <a:gsLst>
              <a:gs pos="52000">
                <a:srgbClr val="FFC000">
                  <a:tint val="66000"/>
                  <a:satMod val="160000"/>
                  <a:alpha val="44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739074" y="2357430"/>
            <a:ext cx="2928926" cy="14887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 características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obligatorias</a:t>
            </a:r>
            <a:endParaRPr lang="es-ES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739074" y="1035827"/>
            <a:ext cx="2749414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 componentes</a:t>
            </a:r>
            <a:endParaRPr lang="es-E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858706" y="4005064"/>
            <a:ext cx="2629782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549 verificadores</a:t>
            </a:r>
            <a:endParaRPr lang="es-E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309918" y="5373216"/>
            <a:ext cx="614366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Los verificadores se miden en los puntos de verificación que aparecen en la pauta de cotejo</a:t>
            </a:r>
            <a:endParaRPr lang="es-E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6 Título"/>
          <p:cNvSpPr>
            <a:spLocks noGrp="1"/>
          </p:cNvSpPr>
          <p:nvPr>
            <p:ph type="title" idx="4294967295"/>
          </p:nvPr>
        </p:nvSpPr>
        <p:spPr>
          <a:xfrm>
            <a:off x="111967" y="1"/>
            <a:ext cx="11728579" cy="765175"/>
          </a:xfrm>
        </p:spPr>
        <p:txBody>
          <a:bodyPr/>
          <a:lstStyle/>
          <a:p>
            <a:pPr algn="ctr" eaLnBrk="1" hangingPunct="1"/>
            <a:r>
              <a:rPr lang="es-CL" sz="3200" dirty="0" smtClean="0">
                <a:solidFill>
                  <a:srgbClr val="0070C0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Características Obligatorias Estándar  Atención Abierta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673226" y="785813"/>
          <a:ext cx="8383215" cy="6011572"/>
        </p:xfrm>
        <a:graphic>
          <a:graphicData uri="http://schemas.openxmlformats.org/drawingml/2006/table">
            <a:tbl>
              <a:tblPr/>
              <a:tblGrid>
                <a:gridCol w="1974503"/>
                <a:gridCol w="6408712"/>
              </a:tblGrid>
              <a:tr h="802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Respeto a la Dignidad del Paciente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DP 1.1 Instrumento de difusión de derechos de los pacientes.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DP 4.1  Regulación de actividades docentes de pre grado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Gestión de Calidad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CAL 1.1  Programa de mejoría continua  de la calidad a nivel institucional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Gestión Clínica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GCL 1.2 Sistema de selección de pacientes para CMA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GCL 1.4 Uso de anticoagulantes orales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4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GCL 1.8 Procedimiento de Registro, rotulación, traslado y recepción de biopsias.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Acceso, Oportunidad y Continuidad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AOC 1.1 Procedimiento de alerta y organización de la atención de emergencia  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AOC  2.1 Sistema de derivación de pacientes.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Competencias de Recurso Humano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RH 1.1 Certificados de titulo de médicos y cirujanos dentistas con funciones permanentes o transitorias .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64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RH 1.2 Certificados de titulo de  técnicos y profesionales de salud con funciones permanentes o transitorias 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Registros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REG 1.1 Ficha Clínica única individual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Seguridad del Equipamiento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EQ 2.1 Programa de Mantenimiento Preventivo de equipos  críticos para la seguridad de los pacientes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610853"/>
            <a:ext cx="8827911" cy="60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102" y="84554"/>
            <a:ext cx="6008417" cy="66437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522745" y="2760462"/>
            <a:ext cx="412891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000" b="1" dirty="0" smtClean="0"/>
              <a:t>Prestadores Públicos de Atención Primaria de Salud Acreditados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29031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78" y="359163"/>
            <a:ext cx="10143178" cy="60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1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56" y="101377"/>
            <a:ext cx="7088153" cy="664373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2745" y="2760462"/>
            <a:ext cx="4128911" cy="1325563"/>
          </a:xfrm>
        </p:spPr>
        <p:txBody>
          <a:bodyPr>
            <a:noAutofit/>
          </a:bodyPr>
          <a:lstStyle/>
          <a:p>
            <a:r>
              <a:rPr lang="es-CL" sz="3000" b="1" dirty="0" smtClean="0"/>
              <a:t>Prestadores Públicos de A. Cerrada Baja Complejidad Acreditados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1246222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522745" y="2760462"/>
            <a:ext cx="4128911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 smtClean="0"/>
              <a:t>Prestadores Públicos de A. Cerrada Baja Complejidad Acreditados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23" y="324475"/>
            <a:ext cx="7088153" cy="6389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670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34" y="1205258"/>
            <a:ext cx="7088153" cy="4357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522745" y="2760462"/>
            <a:ext cx="4128911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 smtClean="0"/>
              <a:t>Prestadores Públicos de A. Cerrada Baja Complejidad Acreditados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36457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956" y="2408414"/>
            <a:ext cx="10515600" cy="1325563"/>
          </a:xfrm>
        </p:spPr>
        <p:txBody>
          <a:bodyPr/>
          <a:lstStyle/>
          <a:p>
            <a:r>
              <a:rPr lang="es-CL" b="1" dirty="0" smtClean="0"/>
              <a:t>Prestadores APS y A. Cerrada en Proceso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8379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3" name="Rectángulo 2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5123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>
                <a:latin typeface="Verdana" panose="020B0604030504040204" pitchFamily="34" charset="0"/>
              </a:rPr>
              <a:t>Gobierno de Chile</a:t>
            </a:r>
          </a:p>
        </p:txBody>
      </p:sp>
      <p:grpSp>
        <p:nvGrpSpPr>
          <p:cNvPr id="5126" name="Grupo 2"/>
          <p:cNvGrpSpPr>
            <a:grpSpLocks/>
          </p:cNvGrpSpPr>
          <p:nvPr/>
        </p:nvGrpSpPr>
        <p:grpSpPr bwMode="auto">
          <a:xfrm flipV="1">
            <a:off x="304800" y="6718300"/>
            <a:ext cx="738188" cy="46038"/>
            <a:chOff x="374772" y="6708583"/>
            <a:chExt cx="1240660" cy="149417"/>
          </a:xfrm>
        </p:grpSpPr>
        <p:sp>
          <p:nvSpPr>
            <p:cNvPr id="9" name="Rectángulo 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18" name="Rectángulo 17"/>
          <p:cNvSpPr/>
          <p:nvPr/>
        </p:nvSpPr>
        <p:spPr>
          <a:xfrm rot="16200000">
            <a:off x="-1274763" y="2352676"/>
            <a:ext cx="3736975" cy="279400"/>
          </a:xfrm>
          <a:prstGeom prst="rect">
            <a:avLst/>
          </a:prstGeom>
          <a:solidFill>
            <a:srgbClr val="1153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 smtClean="0">
                <a:latin typeface="Bodoni MT Black" panose="02070A03080606020203" pitchFamily="18" charset="0"/>
              </a:rPr>
              <a:t>1800</a:t>
            </a:r>
            <a:endParaRPr lang="es-CL" dirty="0">
              <a:latin typeface="Bodoni MT Black" panose="02070A03080606020203" pitchFamily="18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4111615" y="739775"/>
            <a:ext cx="5158549" cy="227308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dirty="0">
                <a:latin typeface="Bodoni MT Black" panose="02070A03080606020203" pitchFamily="18" charset="0"/>
              </a:rPr>
              <a:t>2000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454025" y="4433888"/>
            <a:ext cx="8816140" cy="25219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dirty="0">
                <a:latin typeface="Bodoni MT Black" panose="02070A03080606020203" pitchFamily="18" charset="0"/>
              </a:rPr>
              <a:t>1900</a:t>
            </a:r>
          </a:p>
        </p:txBody>
      </p:sp>
      <p:sp>
        <p:nvSpPr>
          <p:cNvPr id="87" name="Rectángulo 86"/>
          <p:cNvSpPr/>
          <p:nvPr/>
        </p:nvSpPr>
        <p:spPr>
          <a:xfrm rot="16200000">
            <a:off x="2360543" y="2732146"/>
            <a:ext cx="3552923" cy="50779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 dirty="0">
              <a:latin typeface="Bodoni MT Black" panose="02070A03080606020203" pitchFamily="18" charset="0"/>
            </a:endParaRPr>
          </a:p>
        </p:txBody>
      </p:sp>
      <p:sp>
        <p:nvSpPr>
          <p:cNvPr id="95" name="Rectángulo 94"/>
          <p:cNvSpPr/>
          <p:nvPr/>
        </p:nvSpPr>
        <p:spPr>
          <a:xfrm rot="16200000">
            <a:off x="6600614" y="3469574"/>
            <a:ext cx="5835837" cy="3762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 smtClean="0">
                <a:latin typeface="Bodoni MT Black" panose="02070A03080606020203" pitchFamily="18" charset="0"/>
              </a:rPr>
              <a:t>2010 </a:t>
            </a:r>
            <a:r>
              <a:rPr lang="es-CL" dirty="0">
                <a:latin typeface="Bodoni MT Black" panose="02070A03080606020203" pitchFamily="18" charset="0"/>
              </a:rPr>
              <a:t>hasta hoy</a:t>
            </a:r>
          </a:p>
        </p:txBody>
      </p:sp>
      <p:sp>
        <p:nvSpPr>
          <p:cNvPr id="5154" name="CuadroTexto 1"/>
          <p:cNvSpPr txBox="1">
            <a:spLocks noChangeArrowheads="1"/>
          </p:cNvSpPr>
          <p:nvPr/>
        </p:nvSpPr>
        <p:spPr bwMode="auto">
          <a:xfrm>
            <a:off x="2414588" y="-9527"/>
            <a:ext cx="81295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Camino recorrido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12226" y="595313"/>
            <a:ext cx="17391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1805</a:t>
            </a:r>
          </a:p>
          <a:p>
            <a:pPr algn="ctr">
              <a:defRPr/>
            </a:pP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Virrey de la Plata envía a Chile la primera vacuna contra la viruela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90681" y="2178346"/>
            <a:ext cx="1855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1872</a:t>
            </a: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dicta un decreto que hace obligatoria la enseñanza de la higiene en los colegios fiscales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178709" y="3274735"/>
            <a:ext cx="15246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b="0" i="0" dirty="0" smtClean="0">
                <a:solidFill>
                  <a:srgbClr val="666666"/>
                </a:solidFill>
                <a:effectLst/>
                <a:latin typeface="Oxygen"/>
              </a:rPr>
              <a:t> </a:t>
            </a: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1892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Se constituye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el Consejo Superior de Higiene Pública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89115" y="4711151"/>
            <a:ext cx="15678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1906</a:t>
            </a: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aprueba la Ley de Habitaciones Populares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763143" y="2000723"/>
            <a:ext cx="13565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1886</a:t>
            </a:r>
            <a:endParaRPr lang="es-CL" sz="2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rgbClr val="FF0000"/>
                </a:solidFill>
              </a:rPr>
              <a:t>Proyecto </a:t>
            </a:r>
            <a:r>
              <a:rPr lang="es-CL" sz="1400" dirty="0">
                <a:solidFill>
                  <a:srgbClr val="FF0000"/>
                </a:solidFill>
              </a:rPr>
              <a:t>sobre vacuna obligatoria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18861" y="5776734"/>
            <a:ext cx="178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1909</a:t>
            </a:r>
          </a:p>
          <a:p>
            <a:pPr algn="ctr"/>
            <a:r>
              <a:rPr lang="es-CL" sz="1400" dirty="0">
                <a:solidFill>
                  <a:srgbClr val="FF0000"/>
                </a:solidFill>
              </a:rPr>
              <a:t>Se dicta el primer Código Sanitario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384992" y="4680670"/>
            <a:ext cx="16262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1910</a:t>
            </a:r>
          </a:p>
          <a:p>
            <a:pPr algn="ctr"/>
            <a:r>
              <a:rPr lang="es-CL" sz="1400" dirty="0">
                <a:solidFill>
                  <a:srgbClr val="FF0000"/>
                </a:solidFill>
              </a:rPr>
              <a:t>Se inaugura el alcantarillado de Santiago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706702" y="6036268"/>
            <a:ext cx="1775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1924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Ley </a:t>
            </a:r>
            <a:r>
              <a:rPr lang="es-CL" altLang="es-CL" sz="1400" dirty="0" smtClean="0">
                <a:solidFill>
                  <a:schemeClr val="bg1">
                    <a:lumMod val="50000"/>
                  </a:schemeClr>
                </a:solidFill>
              </a:rPr>
              <a:t>del </a:t>
            </a:r>
            <a:r>
              <a:rPr lang="es-CL" altLang="es-CL" sz="1400" dirty="0">
                <a:solidFill>
                  <a:schemeClr val="bg1">
                    <a:lumMod val="50000"/>
                  </a:schemeClr>
                </a:solidFill>
              </a:rPr>
              <a:t>Seguro Obrero Obligatorio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321990" y="5920973"/>
            <a:ext cx="1823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1950</a:t>
            </a: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Corporación de Vivienda (CORVI)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635170" y="5154803"/>
            <a:ext cx="142942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1970</a:t>
            </a:r>
          </a:p>
          <a:p>
            <a:pPr algn="ctr"/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Junta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Nacional de Jardines Infantiles (JUNJI)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943049" y="2096664"/>
            <a:ext cx="2904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2009</a:t>
            </a: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Sistema</a:t>
            </a:r>
            <a:r>
              <a:rPr lang="es-CL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Intersectorial de Protección Social 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Chile Crece Contigo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10354023" y="2776458"/>
            <a:ext cx="1919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2013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Creación del Ministerio del deporte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4211891" y="3360647"/>
            <a:ext cx="1965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2005</a:t>
            </a:r>
            <a:endParaRPr lang="es-CL" sz="2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rgbClr val="FF0000"/>
                </a:solidFill>
              </a:rPr>
              <a:t>Garantías Explícitas en Salud GES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624880" y="3784142"/>
            <a:ext cx="23623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2015</a:t>
            </a: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Ley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20.606 sobre la Composición nutricional de los alimentos y su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publicidad.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9842416" y="5189883"/>
            <a:ext cx="23453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2016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Ley 20.850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Ricarte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Soto. Sistema </a:t>
            </a:r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de Protección Financiera para Diagnósticos y Tratamientos de Alto Costo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479381" y="1007295"/>
            <a:ext cx="25752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2008</a:t>
            </a: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eforma previsional sistema de pensiones solidarias de vejez e invalidez.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295156" y="4753641"/>
            <a:ext cx="1828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1991</a:t>
            </a: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Servicio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Nacional de la Mujer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5943049" y="5948934"/>
            <a:ext cx="152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1981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Creación de las ISAPRES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Rectángulo 21"/>
          <p:cNvSpPr>
            <a:spLocks noChangeArrowheads="1"/>
          </p:cNvSpPr>
          <p:nvPr/>
        </p:nvSpPr>
        <p:spPr bwMode="auto">
          <a:xfrm>
            <a:off x="5761188" y="4752887"/>
            <a:ext cx="16319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1979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Creación del Fondo Nacional de Salud FONASA</a:t>
            </a:r>
          </a:p>
        </p:txBody>
      </p:sp>
      <p:sp>
        <p:nvSpPr>
          <p:cNvPr id="97" name="Rectángulo 5"/>
          <p:cNvSpPr>
            <a:spLocks noChangeArrowheads="1"/>
          </p:cNvSpPr>
          <p:nvPr/>
        </p:nvSpPr>
        <p:spPr bwMode="auto">
          <a:xfrm>
            <a:off x="2409995" y="730968"/>
            <a:ext cx="170973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1844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Creación </a:t>
            </a:r>
            <a:r>
              <a:rPr lang="es-CL" altLang="es-C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la Junta Nacional de </a:t>
            </a:r>
            <a:r>
              <a:rPr lang="es-CL" altLang="es-CL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Beneficencia</a:t>
            </a:r>
            <a:endParaRPr lang="es-CL" altLang="es-CL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66900" y="1993680"/>
            <a:ext cx="1573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2013</a:t>
            </a: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Creación Sistema Elige Vivir Sano”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624881" y="739775"/>
            <a:ext cx="256293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2011</a:t>
            </a: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Ley N° 20.545 N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ormas sobre protección a la maternidad - postnatal parental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144564" y="1839487"/>
            <a:ext cx="1912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2003</a:t>
            </a: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Reforma constitucional que establece la obligatoriedad y gratuidad de la educación media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051366" y="965457"/>
            <a:ext cx="2091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2001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Ley 19.779 Establece Normas relativas al VIH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7379035" y="5678023"/>
            <a:ext cx="1957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1995</a:t>
            </a:r>
            <a:endParaRPr lang="es-CL" sz="2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rgbClr val="FF0000"/>
                </a:solidFill>
              </a:rPr>
              <a:t>Ley 19.419 Regula actividades relacionadas con el Tabaco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591484" y="4751318"/>
            <a:ext cx="112017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1937</a:t>
            </a:r>
            <a:endParaRPr lang="es-CL" sz="2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>
                <a:solidFill>
                  <a:srgbClr val="FF0000"/>
                </a:solidFill>
              </a:rPr>
              <a:t>Ley </a:t>
            </a:r>
            <a:r>
              <a:rPr lang="es-CL" sz="1400" dirty="0" smtClean="0">
                <a:solidFill>
                  <a:srgbClr val="FF0000"/>
                </a:solidFill>
              </a:rPr>
              <a:t>de Medicina Preventiva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808376" y="5284313"/>
            <a:ext cx="902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1925</a:t>
            </a:r>
          </a:p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Ley de la </a:t>
            </a:r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Vivienda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977509" y="3029051"/>
            <a:ext cx="33724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2012</a:t>
            </a:r>
            <a:endParaRPr lang="es-CL" sz="2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s-CL" sz="1400" dirty="0" smtClean="0">
                <a:solidFill>
                  <a:srgbClr val="FF0000"/>
                </a:solidFill>
              </a:rPr>
              <a:t>Ley </a:t>
            </a:r>
            <a:r>
              <a:rPr lang="es-CL" sz="1400" dirty="0">
                <a:solidFill>
                  <a:srgbClr val="FF0000"/>
                </a:solidFill>
              </a:rPr>
              <a:t> ”T</a:t>
            </a:r>
            <a:r>
              <a:rPr lang="es-CL" sz="1400" dirty="0" smtClean="0">
                <a:solidFill>
                  <a:srgbClr val="FF0000"/>
                </a:solidFill>
              </a:rPr>
              <a:t>olerancia Cero” </a:t>
            </a:r>
            <a:r>
              <a:rPr lang="es-CL" sz="1400" dirty="0">
                <a:solidFill>
                  <a:srgbClr val="FF0000"/>
                </a:solidFill>
              </a:rPr>
              <a:t>sanciones por manejo </a:t>
            </a:r>
            <a:r>
              <a:rPr lang="es-CL" sz="1400" dirty="0" smtClean="0">
                <a:solidFill>
                  <a:srgbClr val="FF0000"/>
                </a:solidFill>
              </a:rPr>
              <a:t>en estado </a:t>
            </a:r>
            <a:r>
              <a:rPr lang="es-CL" sz="1400" dirty="0">
                <a:solidFill>
                  <a:srgbClr val="FF0000"/>
                </a:solidFill>
              </a:rPr>
              <a:t>de ebriedad, bajo la influencia de sustancias estupefacientes o sicotrópicas, y bajo la influencia del </a:t>
            </a:r>
            <a:r>
              <a:rPr lang="es-CL" sz="1400" dirty="0" smtClean="0">
                <a:solidFill>
                  <a:srgbClr val="FF0000"/>
                </a:solidFill>
              </a:rPr>
              <a:t>alcohol</a:t>
            </a:r>
            <a:endParaRPr lang="es-C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75342" y="-63415"/>
            <a:ext cx="7820378" cy="1325563"/>
          </a:xfrm>
        </p:spPr>
        <p:txBody>
          <a:bodyPr/>
          <a:lstStyle/>
          <a:p>
            <a:r>
              <a:rPr lang="es-CL" b="1" dirty="0" smtClean="0"/>
              <a:t>En Proceso Prestadores APS</a:t>
            </a:r>
            <a:endParaRPr lang="es-CL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30" y="1302541"/>
            <a:ext cx="7113559" cy="538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756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3199" y="2510013"/>
            <a:ext cx="4185356" cy="1325563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En Proceso A. Cerrada Baja Complejidad</a:t>
            </a:r>
            <a:endParaRPr lang="es-CL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243" y="0"/>
            <a:ext cx="81766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944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18119" y="0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430843" y="-81301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13" name="Rectángulo 33"/>
          <p:cNvSpPr>
            <a:spLocks noChangeArrowheads="1"/>
          </p:cNvSpPr>
          <p:nvPr/>
        </p:nvSpPr>
        <p:spPr bwMode="auto">
          <a:xfrm>
            <a:off x="496888" y="1037822"/>
            <a:ext cx="11522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del Sistema de Acreditación de Prestadores de Salud </a:t>
            </a:r>
            <a:r>
              <a:rPr lang="es-CL" alt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Chile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2009 - 2017</a:t>
            </a:r>
            <a:endParaRPr lang="es-CL" alt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49" y="3060029"/>
            <a:ext cx="5883926" cy="1650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5"/>
          <a:stretch/>
        </p:blipFill>
        <p:spPr>
          <a:xfrm>
            <a:off x="8052045" y="3790764"/>
            <a:ext cx="2789607" cy="852257"/>
          </a:xfrm>
          <a:prstGeom prst="round2DiagRect">
            <a:avLst>
              <a:gd name="adj1" fmla="val 16667"/>
              <a:gd name="adj2" fmla="val 208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33"/>
          <p:cNvSpPr>
            <a:spLocks noChangeArrowheads="1"/>
          </p:cNvSpPr>
          <p:nvPr/>
        </p:nvSpPr>
        <p:spPr bwMode="auto">
          <a:xfrm>
            <a:off x="326575" y="6048218"/>
            <a:ext cx="95087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informe completo: </a:t>
            </a:r>
            <a:r>
              <a:rPr lang="es-CL" altLang="es-CL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</a:t>
            </a:r>
            <a:r>
              <a:rPr lang="es-CL" altLang="es-CL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://www.supersalud.gob.cl/documentacion/666/w3-article-16835.html</a:t>
            </a:r>
            <a:endParaRPr lang="es-CL" altLang="es-CL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Imagen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41" y="1266034"/>
            <a:ext cx="820891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000128" y="644577"/>
            <a:ext cx="979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0000FF"/>
                </a:solidFill>
              </a:rPr>
              <a:t>ESTRUCTURA CONCEPTUAL DE LA MEDICIÓN DE LA LÍNEA BASAL</a:t>
            </a:r>
            <a:endParaRPr lang="es-CL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25" y="1064852"/>
            <a:ext cx="8121538" cy="53095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6" name="CuadroTexto 15"/>
          <p:cNvSpPr txBox="1"/>
          <p:nvPr/>
        </p:nvSpPr>
        <p:spPr>
          <a:xfrm>
            <a:off x="1391232" y="521891"/>
            <a:ext cx="932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0000FF"/>
                </a:solidFill>
                <a:latin typeface="+mj-lt"/>
              </a:rPr>
              <a:t>CONSTRUCCIÓN DEL LIBIC COMO VARIABLE CONTINUA Y CATEGÓRICA</a:t>
            </a:r>
            <a:endParaRPr lang="es-CL" sz="20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0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15" name="24 CuadroTexto"/>
          <p:cNvSpPr txBox="1">
            <a:spLocks noChangeArrowheads="1"/>
          </p:cNvSpPr>
          <p:nvPr/>
        </p:nvSpPr>
        <p:spPr bwMode="auto">
          <a:xfrm>
            <a:off x="431009" y="571501"/>
            <a:ext cx="11356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s-CL" altLang="es-CL" sz="2000" b="1" dirty="0" smtClean="0">
                <a:solidFill>
                  <a:srgbClr val="0000FF"/>
                </a:solidFill>
                <a:latin typeface="+mn-lt"/>
              </a:rPr>
              <a:t>DIMENSIÓN 1: </a:t>
            </a:r>
            <a:r>
              <a:rPr lang="es-CL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GESTIÓN Y EVALUACIÓN DE LA POLÍTICA INSTITUCIONAL DE LA CALIDAD</a:t>
            </a:r>
            <a:endParaRPr lang="es-CL" altLang="es-CL" sz="2000" dirty="0">
              <a:solidFill>
                <a:srgbClr val="0000FF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38510" y="1318794"/>
            <a:ext cx="4952821" cy="3837821"/>
            <a:chOff x="-8" y="1303254"/>
            <a:chExt cx="4721617" cy="3277874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" y="1672586"/>
              <a:ext cx="4721617" cy="2908542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980346" y="1303254"/>
              <a:ext cx="270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Cerradas</a:t>
              </a:r>
              <a:endParaRPr lang="es-CL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139840" y="1229743"/>
            <a:ext cx="4847950" cy="3926871"/>
            <a:chOff x="4522019" y="1303254"/>
            <a:chExt cx="4621981" cy="3277874"/>
          </a:xfrm>
        </p:grpSpPr>
        <p:sp>
          <p:nvSpPr>
            <p:cNvPr id="22" name="CuadroTexto 21"/>
            <p:cNvSpPr txBox="1"/>
            <p:nvPr/>
          </p:nvSpPr>
          <p:spPr>
            <a:xfrm>
              <a:off x="5924550" y="1303254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Abiertas</a:t>
              </a:r>
              <a:endParaRPr lang="es-CL" dirty="0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2019" y="1672586"/>
              <a:ext cx="4621981" cy="2908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4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261940" y="505279"/>
            <a:ext cx="11525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000" b="1" dirty="0" smtClean="0">
                <a:solidFill>
                  <a:srgbClr val="0000FF"/>
                </a:solidFill>
                <a:latin typeface="+mn-lt"/>
              </a:rPr>
              <a:t>DIMENSIÓN 2. </a:t>
            </a:r>
            <a:r>
              <a:rPr lang="es-CL" altLang="es-CL" sz="2000" dirty="0" smtClean="0">
                <a:solidFill>
                  <a:srgbClr val="0000FF"/>
                </a:solidFill>
                <a:latin typeface="+mn-lt"/>
              </a:rPr>
              <a:t>SEGURIDAD DE LA ATENCIÓN Y SATISFACCIÓN DEL PACIENTE</a:t>
            </a:r>
            <a:endParaRPr lang="es-CL" altLang="es-CL" sz="20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06747" y="1123739"/>
            <a:ext cx="5445135" cy="4220933"/>
            <a:chOff x="0" y="1144763"/>
            <a:chExt cx="4773096" cy="3112937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36701"/>
              <a:ext cx="4773096" cy="2720999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1331640" y="1144763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Cerradas</a:t>
              </a:r>
              <a:endParaRPr lang="es-CL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013288" y="1229745"/>
            <a:ext cx="4554778" cy="4114928"/>
            <a:chOff x="4750655" y="1144763"/>
            <a:chExt cx="4393345" cy="3112937"/>
          </a:xfrm>
        </p:grpSpPr>
        <p:sp>
          <p:nvSpPr>
            <p:cNvPr id="22" name="CuadroTexto 21"/>
            <p:cNvSpPr txBox="1"/>
            <p:nvPr/>
          </p:nvSpPr>
          <p:spPr>
            <a:xfrm>
              <a:off x="5708096" y="1144763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Abiertas</a:t>
              </a:r>
              <a:endParaRPr lang="es-CL" dirty="0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0655" y="1536701"/>
              <a:ext cx="4393345" cy="272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4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 CuadroTexto"/>
          <p:cNvSpPr txBox="1">
            <a:spLocks noChangeArrowheads="1"/>
          </p:cNvSpPr>
          <p:nvPr/>
        </p:nvSpPr>
        <p:spPr bwMode="auto">
          <a:xfrm>
            <a:off x="1818561" y="107952"/>
            <a:ext cx="9124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s-CL" altLang="es-CL" sz="2400" b="1" dirty="0">
                <a:solidFill>
                  <a:srgbClr val="0000FF"/>
                </a:solidFill>
                <a:latin typeface="+mn-lt"/>
              </a:rPr>
              <a:t>Dimensión 3: </a:t>
            </a:r>
            <a:r>
              <a:rPr lang="es-CL" sz="2400" b="1" dirty="0">
                <a:solidFill>
                  <a:srgbClr val="0000FF"/>
                </a:solidFill>
                <a:latin typeface="+mn-lt"/>
              </a:rPr>
              <a:t>Preparación de los RR-HH para la seguridad del Paciente</a:t>
            </a:r>
            <a:r>
              <a:rPr lang="es-CL" altLang="es-CL" sz="2400" b="1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524001" y="1208038"/>
            <a:ext cx="4587143" cy="3157066"/>
            <a:chOff x="0" y="1208038"/>
            <a:chExt cx="4587143" cy="3157066"/>
          </a:xfrm>
        </p:grpSpPr>
        <p:sp>
          <p:nvSpPr>
            <p:cNvPr id="6" name="CuadroTexto 5"/>
            <p:cNvSpPr txBox="1"/>
            <p:nvPr/>
          </p:nvSpPr>
          <p:spPr>
            <a:xfrm>
              <a:off x="1145372" y="1208038"/>
              <a:ext cx="2569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Cerradas</a:t>
              </a:r>
              <a:endParaRPr lang="es-CL" dirty="0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43050"/>
              <a:ext cx="4587143" cy="2822054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6111151" y="1204556"/>
            <a:ext cx="4587142" cy="3160548"/>
            <a:chOff x="4587151" y="1204556"/>
            <a:chExt cx="4587142" cy="3160548"/>
          </a:xfrm>
        </p:grpSpPr>
        <p:sp>
          <p:nvSpPr>
            <p:cNvPr id="9" name="CuadroTexto 8"/>
            <p:cNvSpPr txBox="1"/>
            <p:nvPr/>
          </p:nvSpPr>
          <p:spPr>
            <a:xfrm>
              <a:off x="5709454" y="120455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Abiertas</a:t>
              </a:r>
              <a:endParaRPr lang="es-CL" dirty="0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7151" y="1543050"/>
              <a:ext cx="4587142" cy="2822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9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 CuadroTexto"/>
          <p:cNvSpPr txBox="1">
            <a:spLocks noChangeArrowheads="1"/>
          </p:cNvSpPr>
          <p:nvPr/>
        </p:nvSpPr>
        <p:spPr bwMode="auto">
          <a:xfrm>
            <a:off x="1530009" y="107952"/>
            <a:ext cx="9862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L" altLang="es-CL" sz="2400" b="1" dirty="0">
                <a:solidFill>
                  <a:srgbClr val="0000FF"/>
                </a:solidFill>
                <a:latin typeface="+mn-lt"/>
              </a:rPr>
              <a:t>Dimensión 4: </a:t>
            </a:r>
            <a:r>
              <a:rPr lang="es-CL" sz="2400" b="1" dirty="0">
                <a:solidFill>
                  <a:srgbClr val="0000FF"/>
                </a:solidFill>
                <a:latin typeface="+mn-lt"/>
              </a:rPr>
              <a:t>Evaluación de Riesgo de la Infraestructura y del Equipamiento</a:t>
            </a:r>
          </a:p>
          <a:p>
            <a:pPr lvl="0">
              <a:spcBef>
                <a:spcPct val="0"/>
              </a:spcBef>
              <a:buNone/>
            </a:pPr>
            <a:endParaRPr lang="es-CL" altLang="es-CL" sz="36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530009" y="1236658"/>
            <a:ext cx="4646158" cy="3103147"/>
            <a:chOff x="6009" y="1236657"/>
            <a:chExt cx="4646158" cy="3103147"/>
          </a:xfrm>
        </p:grpSpPr>
        <p:sp>
          <p:nvSpPr>
            <p:cNvPr id="6" name="CuadroTexto 5"/>
            <p:cNvSpPr txBox="1"/>
            <p:nvPr/>
          </p:nvSpPr>
          <p:spPr>
            <a:xfrm>
              <a:off x="1092776" y="1236657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Cerradas</a:t>
              </a:r>
              <a:endParaRPr lang="es-CL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9" y="1632769"/>
              <a:ext cx="4646158" cy="2707035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6176168" y="1230851"/>
            <a:ext cx="4470097" cy="3125185"/>
            <a:chOff x="4652167" y="1230850"/>
            <a:chExt cx="4470097" cy="3125185"/>
          </a:xfrm>
        </p:grpSpPr>
        <p:sp>
          <p:nvSpPr>
            <p:cNvPr id="8" name="CuadroTexto 7"/>
            <p:cNvSpPr txBox="1"/>
            <p:nvPr/>
          </p:nvSpPr>
          <p:spPr>
            <a:xfrm>
              <a:off x="5796136" y="1230850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Instituciones Abiertas</a:t>
              </a:r>
              <a:endParaRPr lang="es-CL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2167" y="1605989"/>
              <a:ext cx="4470097" cy="275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7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75" y="1543666"/>
            <a:ext cx="6818266" cy="399609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00078" y="71225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b="1" dirty="0" smtClean="0">
                <a:solidFill>
                  <a:srgbClr val="0000FF"/>
                </a:solidFill>
                <a:latin typeface="+mn-lt"/>
              </a:rPr>
              <a:t>RESULTADOS LIBIC AÑO 2009 Y 2017. INSTITUCIONES CERRADAS</a:t>
            </a:r>
            <a:endParaRPr lang="es-CL" altLang="es-CL" sz="24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0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6" name="Rectángulo 33"/>
          <p:cNvSpPr>
            <a:spLocks noChangeArrowheads="1"/>
          </p:cNvSpPr>
          <p:nvPr/>
        </p:nvSpPr>
        <p:spPr bwMode="auto">
          <a:xfrm>
            <a:off x="0" y="496215"/>
            <a:ext cx="1152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 de Salud en Chile</a:t>
            </a:r>
            <a:endParaRPr lang="es-CL" altLang="es-C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61940" y="396174"/>
            <a:ext cx="9522140" cy="6066602"/>
            <a:chOff x="1778386" y="186965"/>
            <a:chExt cx="8892113" cy="6290801"/>
          </a:xfrm>
        </p:grpSpPr>
        <p:sp>
          <p:nvSpPr>
            <p:cNvPr id="14" name="3 Elipse"/>
            <p:cNvSpPr/>
            <p:nvPr/>
          </p:nvSpPr>
          <p:spPr>
            <a:xfrm>
              <a:off x="1944007" y="895849"/>
              <a:ext cx="2637746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</a:t>
              </a:r>
            </a:p>
            <a:p>
              <a:pPr algn="ctr"/>
              <a:r>
                <a:rPr lang="es-E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SANITARIOS</a:t>
              </a:r>
            </a:p>
          </p:txBody>
        </p:sp>
        <p:sp>
          <p:nvSpPr>
            <p:cNvPr id="15" name="4 Rectángulo"/>
            <p:cNvSpPr/>
            <p:nvPr/>
          </p:nvSpPr>
          <p:spPr>
            <a:xfrm>
              <a:off x="1991544" y="2276872"/>
              <a:ext cx="2376264" cy="1224136"/>
            </a:xfrm>
            <a:prstGeom prst="rect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tx2">
                      <a:lumMod val="50000"/>
                    </a:schemeClr>
                  </a:solidFill>
                </a:rPr>
                <a:t>Ley AUGE </a:t>
              </a:r>
            </a:p>
            <a:p>
              <a:pPr algn="ctr"/>
              <a:r>
                <a:rPr lang="es-ES" sz="1600" b="1" dirty="0">
                  <a:solidFill>
                    <a:schemeClr val="tx2">
                      <a:lumMod val="50000"/>
                    </a:schemeClr>
                  </a:solidFill>
                </a:rPr>
                <a:t>Vigente desde año 2005</a:t>
              </a:r>
            </a:p>
            <a:p>
              <a:pPr algn="ctr"/>
              <a:r>
                <a:rPr lang="es-ES" sz="1600" dirty="0">
                  <a:solidFill>
                    <a:schemeClr val="tx2">
                      <a:lumMod val="50000"/>
                    </a:schemeClr>
                  </a:solidFill>
                </a:rPr>
                <a:t>Sistema AUGE</a:t>
              </a:r>
            </a:p>
            <a:p>
              <a:pPr algn="ctr"/>
              <a:r>
                <a:rPr lang="es-ES" sz="1600" dirty="0">
                  <a:solidFill>
                    <a:schemeClr val="tx2">
                      <a:lumMod val="50000"/>
                    </a:schemeClr>
                  </a:solidFill>
                </a:rPr>
                <a:t> Instrumento de Planificación</a:t>
              </a:r>
            </a:p>
          </p:txBody>
        </p:sp>
        <p:sp>
          <p:nvSpPr>
            <p:cNvPr id="17" name="5 Rectángulo"/>
            <p:cNvSpPr/>
            <p:nvPr/>
          </p:nvSpPr>
          <p:spPr>
            <a:xfrm>
              <a:off x="1991544" y="5157192"/>
              <a:ext cx="3168353" cy="1224136"/>
            </a:xfrm>
            <a:prstGeom prst="rect">
              <a:avLst/>
            </a:prstGeom>
            <a:ln w="38100">
              <a:solidFill>
                <a:srgbClr val="E1020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1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s-ES" sz="1600" b="1" dirty="0">
                  <a:solidFill>
                    <a:schemeClr val="tx2">
                      <a:lumMod val="50000"/>
                    </a:schemeClr>
                  </a:solidFill>
                </a:rPr>
                <a:t>Ley Autoridad Sanitaria (2005)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tx2">
                      <a:lumMod val="50000"/>
                    </a:schemeClr>
                  </a:solidFill>
                </a:rPr>
                <a:t>Autoridad Sanitaria Regional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tx2">
                      <a:lumMod val="50000"/>
                    </a:schemeClr>
                  </a:solidFill>
                </a:rPr>
                <a:t>Gestor de Red Asistencial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tx2">
                      <a:lumMod val="50000"/>
                    </a:schemeClr>
                  </a:solidFill>
                </a:rPr>
                <a:t>Superintendencia de Salud</a:t>
              </a:r>
            </a:p>
            <a:p>
              <a:endParaRPr lang="es-E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6 Rectángulo"/>
            <p:cNvSpPr/>
            <p:nvPr/>
          </p:nvSpPr>
          <p:spPr>
            <a:xfrm>
              <a:off x="7727148" y="5128895"/>
              <a:ext cx="2113268" cy="6480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2">
                      <a:lumMod val="50000"/>
                    </a:schemeClr>
                  </a:solidFill>
                </a:rPr>
                <a:t>Ley  Financiamiento</a:t>
              </a:r>
            </a:p>
          </p:txBody>
        </p:sp>
        <p:sp>
          <p:nvSpPr>
            <p:cNvPr id="21" name="7 Rectángulo"/>
            <p:cNvSpPr/>
            <p:nvPr/>
          </p:nvSpPr>
          <p:spPr>
            <a:xfrm>
              <a:off x="7738742" y="5829694"/>
              <a:ext cx="2101675" cy="6480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2">
                      <a:lumMod val="50000"/>
                    </a:schemeClr>
                  </a:solidFill>
                </a:rPr>
                <a:t>Ley  Regulación  Isapres</a:t>
              </a:r>
            </a:p>
          </p:txBody>
        </p:sp>
        <p:sp>
          <p:nvSpPr>
            <p:cNvPr id="22" name="8 Rectángulo"/>
            <p:cNvSpPr/>
            <p:nvPr/>
          </p:nvSpPr>
          <p:spPr>
            <a:xfrm>
              <a:off x="5447929" y="5157192"/>
              <a:ext cx="1918541" cy="1080121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tx2">
                      <a:lumMod val="50000"/>
                    </a:schemeClr>
                  </a:solidFill>
                </a:rPr>
                <a:t>Ley  Derechos y Deberes</a:t>
              </a:r>
            </a:p>
            <a:p>
              <a:pPr algn="ctr"/>
              <a:r>
                <a:rPr lang="es-ES" sz="1400" b="1" dirty="0">
                  <a:solidFill>
                    <a:schemeClr val="tx2">
                      <a:lumMod val="50000"/>
                    </a:schemeClr>
                  </a:solidFill>
                </a:rPr>
                <a:t>Vigente desde año 2012</a:t>
              </a:r>
            </a:p>
          </p:txBody>
        </p:sp>
        <p:sp>
          <p:nvSpPr>
            <p:cNvPr id="23" name="9 Rectángulo"/>
            <p:cNvSpPr/>
            <p:nvPr/>
          </p:nvSpPr>
          <p:spPr>
            <a:xfrm>
              <a:off x="2074748" y="3789040"/>
              <a:ext cx="2376264" cy="648072"/>
            </a:xfrm>
            <a:prstGeom prst="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Modelo de Atención</a:t>
              </a:r>
            </a:p>
          </p:txBody>
        </p:sp>
        <p:sp>
          <p:nvSpPr>
            <p:cNvPr id="24" name="10 Esquina doblada"/>
            <p:cNvSpPr/>
            <p:nvPr/>
          </p:nvSpPr>
          <p:spPr>
            <a:xfrm>
              <a:off x="5159897" y="692696"/>
              <a:ext cx="2578844" cy="2808312"/>
            </a:xfrm>
            <a:prstGeom prst="foldedCorne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</a:rPr>
                <a:t>Mantener y mejorar logros sanitarios alcanzados</a:t>
              </a: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</a:rPr>
                <a:t>Enfrentar los desafíos del envejecimiento y cambios de la sociedad</a:t>
              </a: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</a:rPr>
                <a:t>Disminuir desigualdad</a:t>
              </a: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</a:rPr>
                <a:t>Satisfacer  necesidades y expectativas</a:t>
              </a: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11 Elipse"/>
            <p:cNvSpPr/>
            <p:nvPr/>
          </p:nvSpPr>
          <p:spPr>
            <a:xfrm>
              <a:off x="7896202" y="980728"/>
              <a:ext cx="2774297" cy="23762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S" b="1" dirty="0">
                  <a:solidFill>
                    <a:schemeClr val="tx2">
                      <a:lumMod val="50000"/>
                    </a:schemeClr>
                  </a:solidFill>
                </a:rPr>
                <a:t>ACCESO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S" b="1" dirty="0">
                  <a:solidFill>
                    <a:schemeClr val="tx2">
                      <a:lumMod val="50000"/>
                    </a:schemeClr>
                  </a:solidFill>
                </a:rPr>
                <a:t>OPORTUNIDAD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S" b="1" dirty="0">
                  <a:solidFill>
                    <a:schemeClr val="tx2">
                      <a:lumMod val="50000"/>
                    </a:schemeClr>
                  </a:solidFill>
                </a:rPr>
                <a:t>PROTECCIÓN FINANCIERA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ES" b="1" dirty="0">
                  <a:solidFill>
                    <a:schemeClr val="tx2">
                      <a:lumMod val="50000"/>
                    </a:schemeClr>
                  </a:solidFill>
                </a:rPr>
                <a:t>CALIDAD</a:t>
              </a:r>
            </a:p>
          </p:txBody>
        </p:sp>
        <p:sp>
          <p:nvSpPr>
            <p:cNvPr id="26" name="12 Rectángulo redondeado"/>
            <p:cNvSpPr/>
            <p:nvPr/>
          </p:nvSpPr>
          <p:spPr>
            <a:xfrm>
              <a:off x="5167987" y="3645023"/>
              <a:ext cx="4291001" cy="11479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ES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NUEVO PARADIGMA:</a:t>
              </a:r>
            </a:p>
            <a:p>
              <a:r>
                <a:rPr lang="es-ES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Determinantes Sociales-Prevención y Promoción</a:t>
              </a:r>
            </a:p>
            <a:p>
              <a:r>
                <a:rPr lang="es-ES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Modelo de Salud Familiar y Comunitario</a:t>
              </a:r>
            </a:p>
            <a:p>
              <a:r>
                <a:rPr lang="es-ES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Gestión de Redes que se colaboran</a:t>
              </a:r>
            </a:p>
            <a:p>
              <a:endParaRPr lang="es-E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14 Flecha curvada hacia la derecha"/>
            <p:cNvSpPr/>
            <p:nvPr/>
          </p:nvSpPr>
          <p:spPr>
            <a:xfrm rot="5400000">
              <a:off x="3855097" y="-438429"/>
              <a:ext cx="708884" cy="1959671"/>
            </a:xfrm>
            <a:prstGeom prst="curvedRight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16 Conector recto"/>
            <p:cNvCxnSpPr/>
            <p:nvPr/>
          </p:nvCxnSpPr>
          <p:spPr>
            <a:xfrm>
              <a:off x="1991544" y="4869160"/>
              <a:ext cx="813690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0 Conector recto de flecha"/>
            <p:cNvCxnSpPr/>
            <p:nvPr/>
          </p:nvCxnSpPr>
          <p:spPr>
            <a:xfrm>
              <a:off x="3179676" y="3501008"/>
              <a:ext cx="0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1 Conector recto de flecha"/>
            <p:cNvCxnSpPr/>
            <p:nvPr/>
          </p:nvCxnSpPr>
          <p:spPr>
            <a:xfrm>
              <a:off x="3179676" y="4437112"/>
              <a:ext cx="0" cy="4320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1 Conector recto de flecha"/>
            <p:cNvCxnSpPr/>
            <p:nvPr/>
          </p:nvCxnSpPr>
          <p:spPr>
            <a:xfrm>
              <a:off x="6481714" y="4869160"/>
              <a:ext cx="0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2 Conector recto de flecha"/>
            <p:cNvCxnSpPr/>
            <p:nvPr/>
          </p:nvCxnSpPr>
          <p:spPr>
            <a:xfrm>
              <a:off x="8688288" y="4877544"/>
              <a:ext cx="0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4 Conector recto"/>
            <p:cNvCxnSpPr/>
            <p:nvPr/>
          </p:nvCxnSpPr>
          <p:spPr>
            <a:xfrm flipH="1" flipV="1">
              <a:off x="5135279" y="3789040"/>
              <a:ext cx="12309" cy="72008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7 Conector recto"/>
            <p:cNvCxnSpPr/>
            <p:nvPr/>
          </p:nvCxnSpPr>
          <p:spPr>
            <a:xfrm flipH="1">
              <a:off x="4799856" y="3933056"/>
              <a:ext cx="33542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9 Conector recto"/>
            <p:cNvCxnSpPr/>
            <p:nvPr/>
          </p:nvCxnSpPr>
          <p:spPr>
            <a:xfrm flipH="1">
              <a:off x="4451012" y="3933056"/>
              <a:ext cx="348844" cy="3600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40 Conector recto de flecha"/>
            <p:cNvCxnSpPr/>
            <p:nvPr/>
          </p:nvCxnSpPr>
          <p:spPr>
            <a:xfrm>
              <a:off x="3179676" y="1903962"/>
              <a:ext cx="0" cy="37291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43 CuadroTexto"/>
            <p:cNvSpPr txBox="1"/>
            <p:nvPr/>
          </p:nvSpPr>
          <p:spPr>
            <a:xfrm>
              <a:off x="1778386" y="1999874"/>
              <a:ext cx="105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Herramienta</a:t>
              </a:r>
            </a:p>
          </p:txBody>
        </p:sp>
        <p:sp>
          <p:nvSpPr>
            <p:cNvPr id="38" name="44 CuadroTexto"/>
            <p:cNvSpPr txBox="1"/>
            <p:nvPr/>
          </p:nvSpPr>
          <p:spPr>
            <a:xfrm>
              <a:off x="1801376" y="3506525"/>
              <a:ext cx="105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Requisitos</a:t>
              </a:r>
            </a:p>
          </p:txBody>
        </p:sp>
        <p:sp>
          <p:nvSpPr>
            <p:cNvPr id="39" name="45 CuadroTexto"/>
            <p:cNvSpPr txBox="1"/>
            <p:nvPr/>
          </p:nvSpPr>
          <p:spPr>
            <a:xfrm>
              <a:off x="1801375" y="4501242"/>
              <a:ext cx="1186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Componentes</a:t>
              </a:r>
            </a:p>
          </p:txBody>
        </p:sp>
      </p:grpSp>
      <p:sp>
        <p:nvSpPr>
          <p:cNvPr id="64" name="CuadroTexto 63"/>
          <p:cNvSpPr txBox="1"/>
          <p:nvPr/>
        </p:nvSpPr>
        <p:spPr>
          <a:xfrm>
            <a:off x="9607200" y="827924"/>
            <a:ext cx="2533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Titularidad de Derechos</a:t>
            </a:r>
            <a:endParaRPr lang="es-CL" sz="2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800" b="1" dirty="0">
                <a:solidFill>
                  <a:srgbClr val="0000FF"/>
                </a:solidFill>
                <a:latin typeface="+mn-lt"/>
              </a:rPr>
              <a:t>Resultados LIBIC año 2009 y 2017. Instituciones Abiertas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43" y="1543050"/>
            <a:ext cx="627071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grpSp>
        <p:nvGrpSpPr>
          <p:cNvPr id="15" name="Grupo 14"/>
          <p:cNvGrpSpPr/>
          <p:nvPr/>
        </p:nvGrpSpPr>
        <p:grpSpPr>
          <a:xfrm>
            <a:off x="1879838" y="1648218"/>
            <a:ext cx="7200800" cy="3683104"/>
            <a:chOff x="755576" y="983979"/>
            <a:chExt cx="7200800" cy="3683104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983979"/>
              <a:ext cx="7200800" cy="3683104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2303748" y="983979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latin typeface="+mn-lt"/>
                </a:rPr>
                <a:t>Instituciones Cerradas</a:t>
              </a:r>
              <a:endParaRPr lang="es-CL" b="1" dirty="0">
                <a:latin typeface="+mn-lt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439056" y="680609"/>
            <a:ext cx="800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0000FF"/>
                </a:solidFill>
              </a:rPr>
              <a:t>ANÁLISIS LONGITUDINAL “ANTES-DESPUÉS”</a:t>
            </a:r>
            <a:endParaRPr lang="es-CL" sz="2000" b="1" dirty="0">
              <a:solidFill>
                <a:srgbClr val="0000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00103" y="5242150"/>
            <a:ext cx="86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+mn-lt"/>
              </a:rPr>
              <a:t>D1. Gestión y Evaluación de Política Institucional de Calidad</a:t>
            </a:r>
          </a:p>
          <a:p>
            <a:r>
              <a:rPr lang="es-CL" sz="1600" dirty="0" smtClean="0">
                <a:latin typeface="+mn-lt"/>
              </a:rPr>
              <a:t>D2. Seguridad de la Atención y Satisfacción del Paciente</a:t>
            </a:r>
          </a:p>
          <a:p>
            <a:r>
              <a:rPr lang="es-CL" sz="1600" dirty="0" smtClean="0">
                <a:latin typeface="+mn-lt"/>
              </a:rPr>
              <a:t>D3. Preparación de los RRHH para la Seguridad del Paciente</a:t>
            </a:r>
          </a:p>
          <a:p>
            <a:r>
              <a:rPr lang="es-CL" sz="1600" dirty="0" smtClean="0">
                <a:latin typeface="+mn-lt"/>
              </a:rPr>
              <a:t>D4. Evaluación del Riesgo de la Infraestructura y del Equipamiento</a:t>
            </a:r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4327" y="264281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00FF"/>
                </a:solidFill>
              </a:rPr>
              <a:t>Análisis Longitudinal “antes-después”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32239" y="578748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+mn-lt"/>
              </a:rPr>
              <a:t>D4. Evaluación del Riesgo de la Infraestructura y del Equipamiento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293510" y="907717"/>
            <a:ext cx="7510586" cy="3946939"/>
            <a:chOff x="780703" y="864502"/>
            <a:chExt cx="7510586" cy="394693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703" y="1061349"/>
              <a:ext cx="7510586" cy="3750092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303748" y="864502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latin typeface="+mn-lt"/>
                </a:rPr>
                <a:t>Instituciones Abiertas</a:t>
              </a:r>
              <a:endParaRPr lang="es-CL" b="1" dirty="0">
                <a:latin typeface="+mn-lt"/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315072" y="4804447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+mn-lt"/>
              </a:rPr>
              <a:t>D1. Gestión y Evaluación de Política Institucional de Calidad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32239" y="5135565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+mn-lt"/>
              </a:rPr>
              <a:t>D2. Seguridad de la Atención y Satisfacción del Paciente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32239" y="544892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+mn-lt"/>
              </a:rPr>
              <a:t>D3. Preparación de los RRHH para la Seguridad del Paciente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688288" y="13930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latin typeface="+mn-lt"/>
              </a:rPr>
              <a:t>0,80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392144" y="1515195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latin typeface="+mn-lt"/>
              </a:rPr>
              <a:t>0,76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68843" y="1124745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latin typeface="+mn-lt"/>
              </a:rPr>
              <a:t>0,89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661294" y="1209682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latin typeface="+mn-lt"/>
              </a:rPr>
              <a:t>0,87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968643" y="1844825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latin typeface="+mn-lt"/>
              </a:rPr>
              <a:t>0,64</a:t>
            </a:r>
          </a:p>
        </p:txBody>
      </p:sp>
    </p:spTree>
    <p:extLst>
      <p:ext uri="{BB962C8B-B14F-4D97-AF65-F5344CB8AC3E}">
        <p14:creationId xmlns:p14="http://schemas.microsoft.com/office/powerpoint/2010/main" val="23366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7" name="Trapecio 16"/>
          <p:cNvSpPr/>
          <p:nvPr/>
        </p:nvSpPr>
        <p:spPr>
          <a:xfrm>
            <a:off x="6165043" y="2543610"/>
            <a:ext cx="1200898" cy="3451860"/>
          </a:xfrm>
          <a:prstGeom prst="trapezoid">
            <a:avLst>
              <a:gd name="adj" fmla="val 16896"/>
            </a:avLst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348465" y="2129863"/>
            <a:ext cx="5410065" cy="306478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Triángulo isósceles 8"/>
          <p:cNvSpPr/>
          <p:nvPr/>
        </p:nvSpPr>
        <p:spPr>
          <a:xfrm>
            <a:off x="2676456" y="588962"/>
            <a:ext cx="6726372" cy="1433632"/>
          </a:xfrm>
          <a:prstGeom prst="triangle">
            <a:avLst/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rapecio 21"/>
          <p:cNvSpPr/>
          <p:nvPr/>
        </p:nvSpPr>
        <p:spPr>
          <a:xfrm>
            <a:off x="3258279" y="2543610"/>
            <a:ext cx="1200898" cy="3451860"/>
          </a:xfrm>
          <a:prstGeom prst="trapezoid">
            <a:avLst>
              <a:gd name="adj" fmla="val 16896"/>
            </a:avLst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00" dirty="0"/>
          </a:p>
        </p:txBody>
      </p:sp>
      <p:sp>
        <p:nvSpPr>
          <p:cNvPr id="23" name="Trapecio 22"/>
          <p:cNvSpPr/>
          <p:nvPr/>
        </p:nvSpPr>
        <p:spPr>
          <a:xfrm>
            <a:off x="4711661" y="2550259"/>
            <a:ext cx="1200898" cy="3451860"/>
          </a:xfrm>
          <a:prstGeom prst="trapezoid">
            <a:avLst>
              <a:gd name="adj" fmla="val 16896"/>
            </a:avLst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Trapecio 23"/>
          <p:cNvSpPr/>
          <p:nvPr/>
        </p:nvSpPr>
        <p:spPr>
          <a:xfrm>
            <a:off x="7618425" y="2543610"/>
            <a:ext cx="1200898" cy="3451860"/>
          </a:xfrm>
          <a:prstGeom prst="trapezoid">
            <a:avLst>
              <a:gd name="adj" fmla="val 16896"/>
            </a:avLst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/>
          <p:cNvSpPr/>
          <p:nvPr/>
        </p:nvSpPr>
        <p:spPr>
          <a:xfrm>
            <a:off x="2676456" y="6118213"/>
            <a:ext cx="6726372" cy="308537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618425" y="4404947"/>
            <a:ext cx="120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Notificación y Gestión de Eventos Adversos </a:t>
            </a:r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58279" y="6116037"/>
            <a:ext cx="579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 GES + Ley de Derechos y Deberes del Paciente</a:t>
            </a:r>
            <a:endParaRPr lang="es-CL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¿Que nos falta ?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dirty="0" smtClean="0">
                <a:solidFill>
                  <a:schemeClr val="accent1">
                    <a:lumMod val="75000"/>
                  </a:schemeClr>
                </a:solidFill>
              </a:rPr>
              <a:t>Decisión</a:t>
            </a:r>
          </a:p>
          <a:p>
            <a:r>
              <a:rPr lang="es-CL" sz="4000" dirty="0" smtClean="0">
                <a:solidFill>
                  <a:schemeClr val="accent1">
                    <a:lumMod val="75000"/>
                  </a:schemeClr>
                </a:solidFill>
              </a:rPr>
              <a:t>Convicción</a:t>
            </a:r>
          </a:p>
          <a:p>
            <a:r>
              <a:rPr lang="es-CL" sz="4000" dirty="0" smtClean="0">
                <a:solidFill>
                  <a:schemeClr val="accent1">
                    <a:lumMod val="75000"/>
                  </a:schemeClr>
                </a:solidFill>
              </a:rPr>
              <a:t>Capacitación</a:t>
            </a:r>
          </a:p>
          <a:p>
            <a:r>
              <a:rPr lang="es-CL" sz="4000" dirty="0" smtClean="0">
                <a:solidFill>
                  <a:schemeClr val="accent1">
                    <a:lumMod val="75000"/>
                  </a:schemeClr>
                </a:solidFill>
              </a:rPr>
              <a:t>Autorización sanitaria</a:t>
            </a:r>
            <a:endParaRPr lang="es-CL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4400" dirty="0" smtClean="0">
                <a:solidFill>
                  <a:schemeClr val="accent1">
                    <a:lumMod val="75000"/>
                  </a:schemeClr>
                </a:solidFill>
              </a:rPr>
              <a:t>A presentarse a Acreditar ya!!!!!</a:t>
            </a:r>
            <a:endParaRPr lang="es-CL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2241602" y="3617713"/>
            <a:ext cx="7554913" cy="850900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</a:p>
        </p:txBody>
      </p:sp>
      <p:pic>
        <p:nvPicPr>
          <p:cNvPr id="2355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163437"/>
            <a:ext cx="52752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163437"/>
            <a:ext cx="2200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486025" y="2604887"/>
            <a:ext cx="6858000" cy="850900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www.supersalud.gob.cl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32" y="4602162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122360" y="5282109"/>
            <a:ext cx="4482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3600" dirty="0">
                <a:solidFill>
                  <a:srgbClr val="0070C0"/>
                </a:solidFill>
              </a:rPr>
              <a:t>@</a:t>
            </a:r>
            <a:r>
              <a:rPr lang="es-CL" sz="3600" dirty="0" err="1">
                <a:solidFill>
                  <a:srgbClr val="0070C0"/>
                </a:solidFill>
              </a:rPr>
              <a:t>ObservatorioCal</a:t>
            </a:r>
            <a:endParaRPr lang="es-CL" sz="3600" dirty="0">
              <a:solidFill>
                <a:srgbClr val="0070C0"/>
              </a:solidFill>
            </a:endParaRPr>
          </a:p>
          <a:p>
            <a:pPr>
              <a:defRPr/>
            </a:pPr>
            <a:endParaRPr 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1229193" y="485775"/>
            <a:ext cx="8687215" cy="8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sz="2400" b="1" dirty="0">
                <a:solidFill>
                  <a:srgbClr val="0000CC"/>
                </a:solidFill>
              </a:rPr>
              <a:t>TENDENCIA SOBREVIDA </a:t>
            </a:r>
            <a:r>
              <a:rPr lang="es-ES_tradnl" sz="2400" b="1" dirty="0" smtClean="0">
                <a:solidFill>
                  <a:srgbClr val="0000CC"/>
                </a:solidFill>
              </a:rPr>
              <a:t>DE CA DE MAMA EN CHILE A </a:t>
            </a:r>
            <a:r>
              <a:rPr lang="es-ES_tradnl" sz="2400" b="1" dirty="0">
                <a:solidFill>
                  <a:srgbClr val="0000CC"/>
                </a:solidFill>
              </a:rPr>
              <a:t>60 </a:t>
            </a:r>
            <a:r>
              <a:rPr lang="es-ES_tradnl" sz="2400" b="1" dirty="0" smtClean="0">
                <a:solidFill>
                  <a:srgbClr val="0000CC"/>
                </a:solidFill>
              </a:rPr>
              <a:t>MESES PRE </a:t>
            </a:r>
            <a:r>
              <a:rPr lang="es-ES_tradnl" sz="2400" b="1" dirty="0">
                <a:solidFill>
                  <a:srgbClr val="0000CC"/>
                </a:solidFill>
              </a:rPr>
              <a:t>Y POST AUGE 2000-2010</a:t>
            </a:r>
            <a:endParaRPr lang="es-CL" sz="2400" b="1" dirty="0">
              <a:solidFill>
                <a:srgbClr val="0000CC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37" y="1269563"/>
            <a:ext cx="6435725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25258" y="6027754"/>
            <a:ext cx="7495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post GES la tendencia es al alza. Por cada año que transcurre post GES se ha observado un 1% de aumento en la sobrevida global (p=0.024).</a:t>
            </a:r>
          </a:p>
        </p:txBody>
      </p:sp>
    </p:spTree>
    <p:extLst>
      <p:ext uri="{BB962C8B-B14F-4D97-AF65-F5344CB8AC3E}">
        <p14:creationId xmlns:p14="http://schemas.microsoft.com/office/powerpoint/2010/main" val="21973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21" y="1281730"/>
            <a:ext cx="7285402" cy="477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 flipH="1">
            <a:off x="1439056" y="635399"/>
            <a:ext cx="8349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PROPORCIÓN DE ESTADÍOS AL DIAGNÓSTICO POR AÑOS DE LA COHORTE</a:t>
            </a:r>
            <a:endParaRPr lang="es-CL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23434" y="1229744"/>
            <a:ext cx="32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Chileno de Seguridad del Paciente</a:t>
            </a:r>
          </a:p>
          <a:p>
            <a:pPr algn="ctr"/>
            <a:endParaRPr lang="es-CL" dirty="0"/>
          </a:p>
        </p:txBody>
      </p:sp>
      <p:pic>
        <p:nvPicPr>
          <p:cNvPr id="1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8954" r="1336" b="785"/>
          <a:stretch/>
        </p:blipFill>
        <p:spPr bwMode="auto">
          <a:xfrm>
            <a:off x="1725105" y="1415873"/>
            <a:ext cx="8070902" cy="413450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74164" y="676215"/>
            <a:ext cx="955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00CC"/>
                </a:solidFill>
              </a:rPr>
              <a:t>TENDENCIA MORTALIDAD AJUSTADA SEGÚN GÉNERO CAV EN CHILE 2000 - 2012</a:t>
            </a:r>
          </a:p>
        </p:txBody>
      </p:sp>
    </p:spTree>
    <p:extLst>
      <p:ext uri="{BB962C8B-B14F-4D97-AF65-F5344CB8AC3E}">
        <p14:creationId xmlns:p14="http://schemas.microsoft.com/office/powerpoint/2010/main" val="40044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3"/>
          <p:cNvGrpSpPr>
            <a:grpSpLocks/>
          </p:cNvGrpSpPr>
          <p:nvPr/>
        </p:nvGrpSpPr>
        <p:grpSpPr bwMode="auto">
          <a:xfrm>
            <a:off x="265113" y="195263"/>
            <a:ext cx="231775" cy="215900"/>
            <a:chOff x="374772" y="6708583"/>
            <a:chExt cx="1240660" cy="149417"/>
          </a:xfrm>
        </p:grpSpPr>
        <p:sp>
          <p:nvSpPr>
            <p:cNvPr id="4" name="Rectángulo 3"/>
            <p:cNvSpPr/>
            <p:nvPr/>
          </p:nvSpPr>
          <p:spPr>
            <a:xfrm>
              <a:off x="374772" y="6708583"/>
              <a:ext cx="569341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44113" y="6708583"/>
              <a:ext cx="671319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099" name="Content Placeholder 4"/>
          <p:cNvSpPr txBox="1">
            <a:spLocks/>
          </p:cNvSpPr>
          <p:nvPr/>
        </p:nvSpPr>
        <p:spPr bwMode="auto">
          <a:xfrm>
            <a:off x="554038" y="149225"/>
            <a:ext cx="390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65113" y="514350"/>
            <a:ext cx="1152207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1" name="Grupo 2"/>
          <p:cNvGrpSpPr>
            <a:grpSpLocks/>
          </p:cNvGrpSpPr>
          <p:nvPr/>
        </p:nvGrpSpPr>
        <p:grpSpPr bwMode="auto">
          <a:xfrm flipV="1">
            <a:off x="261940" y="6683382"/>
            <a:ext cx="738188" cy="46038"/>
            <a:chOff x="374772" y="6708583"/>
            <a:chExt cx="1240660" cy="149417"/>
          </a:xfrm>
        </p:grpSpPr>
        <p:sp>
          <p:nvSpPr>
            <p:cNvPr id="19" name="Rectángulo 18"/>
            <p:cNvSpPr/>
            <p:nvPr/>
          </p:nvSpPr>
          <p:spPr>
            <a:xfrm>
              <a:off x="374772" y="6708583"/>
              <a:ext cx="568303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43075" y="6708583"/>
              <a:ext cx="672357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7883525" y="177800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 dirty="0"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34114" y="4433812"/>
            <a:ext cx="1634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Nacional de Prestadores </a:t>
            </a:r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Individuales</a:t>
            </a:r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39496" y="4481891"/>
            <a:ext cx="1373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Acreditación de Prestadores </a:t>
            </a:r>
            <a:r>
              <a:rPr lang="es-C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Institucionales</a:t>
            </a:r>
            <a:endParaRPr lang="es-C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26407" y="4137316"/>
            <a:ext cx="1278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de Seguridad establecidos por Reglamento – Ley de Derechos y Deberes</a:t>
            </a:r>
          </a:p>
          <a:p>
            <a:pPr algn="ctr"/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371475" y="715393"/>
            <a:ext cx="1141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/>
            <a:r>
              <a:rPr lang="es-CL" sz="2000" b="1" dirty="0" smtClean="0">
                <a:solidFill>
                  <a:srgbClr val="0000CC"/>
                </a:solidFill>
              </a:rPr>
              <a:t>TASA MORTALIDAD AJUSTADA Y CRUDA   VS TASA COLECISTECTOMÍA, AMBOS SEXOS. CHILE 2000-2012</a:t>
            </a:r>
            <a:endParaRPr lang="es-CL" sz="2000" b="1" dirty="0">
              <a:solidFill>
                <a:srgbClr val="0000CC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8"/>
          <a:stretch>
            <a:fillRect/>
          </a:stretch>
        </p:blipFill>
        <p:spPr bwMode="auto">
          <a:xfrm>
            <a:off x="1717919" y="1280272"/>
            <a:ext cx="8816975" cy="4392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3750712" y="5741637"/>
            <a:ext cx="4751387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1600" b="1" dirty="0">
                <a:solidFill>
                  <a:schemeClr val="tx1"/>
                </a:solidFill>
                <a:latin typeface="Arial" panose="020B0604020202020204" pitchFamily="34" charset="0"/>
              </a:rPr>
              <a:t>Promedio Egresos Colecistectomía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47.670     </a:t>
            </a:r>
            <a:r>
              <a:rPr lang="es-CL" sz="1600" b="1" dirty="0">
                <a:solidFill>
                  <a:schemeClr val="tx1"/>
                </a:solidFill>
                <a:latin typeface="Arial" panose="020B0604020202020204" pitchFamily="34" charset="0"/>
              </a:rPr>
              <a:t>vs    62.279</a:t>
            </a:r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</a:rPr>
              <a:t>           </a:t>
            </a:r>
            <a:endParaRPr lang="es-CL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s-CL" sz="1200" dirty="0">
                <a:solidFill>
                  <a:schemeClr val="tx1"/>
                </a:solidFill>
                <a:latin typeface="Arial" panose="020B0604020202020204" pitchFamily="34" charset="0"/>
              </a:rPr>
              <a:t>p &lt; 0,005)</a:t>
            </a:r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51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2428</Words>
  <Application>Microsoft Office PowerPoint</Application>
  <PresentationFormat>Panorámica</PresentationFormat>
  <Paragraphs>487</Paragraphs>
  <Slides>55</Slides>
  <Notes>6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5" baseType="lpstr">
      <vt:lpstr>MS PGothic</vt:lpstr>
      <vt:lpstr>Arial</vt:lpstr>
      <vt:lpstr>Bodoni MT Black</vt:lpstr>
      <vt:lpstr>Calibri</vt:lpstr>
      <vt:lpstr>Corbel</vt:lpstr>
      <vt:lpstr>Oxygen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Estándares vigentes del Sistema de Acreditación de Prestadores Institucionales de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Obligatorias Estándar  Atención Abierta</vt:lpstr>
      <vt:lpstr>Presentación de PowerPoint</vt:lpstr>
      <vt:lpstr>Presentación de PowerPoint</vt:lpstr>
      <vt:lpstr>Presentación de PowerPoint</vt:lpstr>
      <vt:lpstr>Prestadores Públicos de A. Cerrada Baja Complejidad Acreditados</vt:lpstr>
      <vt:lpstr>Presentación de PowerPoint</vt:lpstr>
      <vt:lpstr>Presentación de PowerPoint</vt:lpstr>
      <vt:lpstr>Prestadores APS y A. Cerrada en Proceso</vt:lpstr>
      <vt:lpstr>En Proceso Prestadores APS</vt:lpstr>
      <vt:lpstr>En Proceso A. Cerrada Baja Complejidad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¿Que nos falta 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Aliaga Vargas</dc:creator>
  <cp:lastModifiedBy>Enrique Alejandro Ayarza Ramirez</cp:lastModifiedBy>
  <cp:revision>1473</cp:revision>
  <cp:lastPrinted>2017-08-01T16:01:25Z</cp:lastPrinted>
  <dcterms:created xsi:type="dcterms:W3CDTF">2015-01-13T20:55:17Z</dcterms:created>
  <dcterms:modified xsi:type="dcterms:W3CDTF">2018-11-15T03:30:48Z</dcterms:modified>
</cp:coreProperties>
</file>